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Relationship Id="rId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slideLayout" Target="../slideLayouts/slideLayout1.xml"/><Relationship Id="rId1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image" Target="../media/image-13-11.png"/><Relationship Id="rId12" Type="http://schemas.openxmlformats.org/officeDocument/2006/relationships/slideLayout" Target="../slideLayouts/slideLayout1.xml"/><Relationship Id="rId1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slideLayout" Target="../slideLayouts/slideLayout1.xml"/><Relationship Id="rId1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slideLayout" Target="../slideLayouts/slideLayout1.xml"/><Relationship Id="rId1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image" Target="../media/image-9-14.png"/><Relationship Id="rId15" Type="http://schemas.openxmlformats.org/officeDocument/2006/relationships/image" Target="../media/image-9-15.png"/><Relationship Id="rId16" Type="http://schemas.openxmlformats.org/officeDocument/2006/relationships/image" Target="../media/image-9-16.png"/><Relationship Id="rId17" Type="http://schemas.openxmlformats.org/officeDocument/2006/relationships/image" Target="../media/image-9-17.png"/><Relationship Id="rId18" Type="http://schemas.openxmlformats.org/officeDocument/2006/relationships/image" Target="../media/image-9-18.png"/><Relationship Id="rId19" Type="http://schemas.openxmlformats.org/officeDocument/2006/relationships/slideLayout" Target="../slideLayouts/slideLayout1.xml"/><Relationship Id="rId2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3F4F6"/>
          </a:solidFill>
          <a:ln/>
        </p:spPr>
      </p:sp>
      <p:sp>
        <p:nvSpPr>
          <p:cNvPr id="3" name="Shape 1"/>
          <p:cNvSpPr/>
          <p:nvPr/>
        </p:nvSpPr>
        <p:spPr>
          <a:xfrm>
            <a:off x="0" y="0"/>
            <a:ext cx="12191695" cy="6858000"/>
          </a:xfrm>
          <a:prstGeom prst="rect">
            <a:avLst/>
          </a:prstGeom>
          <a:solidFill>
            <a:srgbClr val="0F172A"/>
          </a:solidFill>
          <a:ln/>
        </p:spPr>
      </p:sp>
      <p:pic>
        <p:nvPicPr>
          <p:cNvPr id="4" name="Image 0" descr="preencoded.png">    </p:cNvPr>
          <p:cNvPicPr>
            <a:picLocks noChangeAspect="1"/>
          </p:cNvPicPr>
          <p:nvPr/>
        </p:nvPicPr>
        <p:blipFill>
          <a:blip r:embed="rId1">
            <a:alphaModFix amt="90000"/>
          </a:blip>
          <a:srcRect l="0" r="0" t="7811" b="7811"/>
          <a:stretch/>
        </p:blipFill>
        <p:spPr>
          <a:xfrm>
            <a:off x="0" y="0"/>
            <a:ext cx="12191695" cy="6858000"/>
          </a:xfrm>
          <a:prstGeom prst="rect">
            <a:avLst/>
          </a:prstGeom>
        </p:spPr>
      </p:pic>
      <p:sp>
        <p:nvSpPr>
          <p:cNvPr id="5" name="Shape 2"/>
          <p:cNvSpPr/>
          <p:nvPr/>
        </p:nvSpPr>
        <p:spPr>
          <a:xfrm>
            <a:off x="0" y="0"/>
            <a:ext cx="12191695" cy="6858000"/>
          </a:xfrm>
          <a:prstGeom prst="rect">
            <a:avLst/>
          </a:prstGeom>
          <a:solidFill>
            <a:srgbClr val="1E1B4B">
              <a:alpha val="85000"/>
            </a:srgbClr>
          </a:solidFill>
          <a:ln/>
        </p:spPr>
      </p:sp>
      <p:sp>
        <p:nvSpPr>
          <p:cNvPr id="6" name="Shape 3"/>
          <p:cNvSpPr/>
          <p:nvPr/>
        </p:nvSpPr>
        <p:spPr>
          <a:xfrm>
            <a:off x="7429500" y="-1904695"/>
            <a:ext cx="5715000" cy="5715000"/>
          </a:xfrm>
          <a:prstGeom prst="ellipse">
            <a:avLst/>
          </a:prstGeom>
          <a:solidFill>
            <a:srgbClr val="8B5CF6">
              <a:alpha val="10000"/>
            </a:srgbClr>
          </a:solidFill>
          <a:ln/>
        </p:spPr>
      </p:sp>
      <p:sp>
        <p:nvSpPr>
          <p:cNvPr id="7" name="Shape 4"/>
          <p:cNvSpPr/>
          <p:nvPr/>
        </p:nvSpPr>
        <p:spPr>
          <a:xfrm>
            <a:off x="-952805" y="4000500"/>
            <a:ext cx="3810305" cy="3810305"/>
          </a:xfrm>
          <a:prstGeom prst="ellipse">
            <a:avLst/>
          </a:prstGeom>
          <a:solidFill>
            <a:srgbClr val="3B82F6">
              <a:alpha val="10000"/>
            </a:srgbClr>
          </a:solidFill>
          <a:ln/>
        </p:spPr>
      </p:sp>
      <p:sp>
        <p:nvSpPr>
          <p:cNvPr id="8" name="Shape 5"/>
          <p:cNvSpPr/>
          <p:nvPr/>
        </p:nvSpPr>
        <p:spPr>
          <a:xfrm>
            <a:off x="761695" y="626364"/>
            <a:ext cx="8572500" cy="5609844"/>
          </a:xfrm>
          <a:prstGeom prst="roundRect">
            <a:avLst>
              <a:gd name="adj" fmla="val 443"/>
            </a:avLst>
          </a:prstGeom>
          <a:solidFill>
            <a:srgbClr val="FFFFFF">
              <a:alpha val="5000"/>
            </a:srgbClr>
          </a:solidFill>
          <a:ln w="12700">
            <a:solidFill>
              <a:srgbClr val="FFFFFF">
                <a:alpha val="10000"/>
              </a:srgbClr>
            </a:solidFill>
            <a:prstDash val="solid"/>
          </a:ln>
        </p:spPr>
      </p:sp>
      <p:pic>
        <p:nvPicPr>
          <p:cNvPr id="9" name="Image 1" descr="preencoded.png">    </p:cNvPr>
          <p:cNvPicPr>
            <a:picLocks noChangeAspect="1"/>
          </p:cNvPicPr>
          <p:nvPr/>
        </p:nvPicPr>
        <p:blipFill>
          <a:blip r:embed="rId2"/>
          <a:srcRect l="-2838" r="-2838" t="0" b="0"/>
          <a:stretch/>
        </p:blipFill>
        <p:spPr>
          <a:xfrm>
            <a:off x="1505102" y="1326794"/>
            <a:ext cx="123444" cy="133502"/>
          </a:xfrm>
          <a:prstGeom prst="rect">
            <a:avLst/>
          </a:prstGeom>
        </p:spPr>
      </p:pic>
      <p:sp>
        <p:nvSpPr>
          <p:cNvPr id="10" name="Text 6"/>
          <p:cNvSpPr txBox="1"/>
          <p:nvPr/>
        </p:nvSpPr>
        <p:spPr>
          <a:xfrm>
            <a:off x="1705356" y="1293876"/>
            <a:ext cx="1776679" cy="200254"/>
          </a:xfrm>
          <a:prstGeom prst="rect">
            <a:avLst/>
          </a:prstGeom>
          <a:noFill/>
          <a:ln/>
        </p:spPr>
        <p:txBody>
          <a:bodyPr wrap="square" lIns="0" tIns="0" rIns="0" bIns="0" rtlCol="0" anchor="ctr"/>
          <a:lstStyle/>
          <a:p>
            <a:pPr algn="l" indent="0" marL="0">
              <a:buNone/>
            </a:pPr>
            <a:r>
              <a:rPr lang="en-US" sz="1000" dirty="0">
                <a:solidFill>
                  <a:srgbClr val="FFFFFF"/>
                </a:solidFill>
                <a:latin typeface="Noto Sans JP" pitchFamily="34" charset="0"/>
                <a:ea typeface="Noto Sans JP" pitchFamily="34" charset="-122"/>
                <a:cs typeface="Noto Sans JP" pitchFamily="34" charset="-120"/>
              </a:rPr>
              <a:t>AI SEARCH REVOLUTION</a:t>
            </a:r>
            <a:endParaRPr lang="en-US" sz="1000" dirty="0"/>
          </a:p>
        </p:txBody>
      </p:sp>
      <p:sp>
        <p:nvSpPr>
          <p:cNvPr id="11" name="Shape 7"/>
          <p:cNvSpPr/>
          <p:nvPr/>
        </p:nvSpPr>
        <p:spPr>
          <a:xfrm>
            <a:off x="1343254" y="4878324"/>
            <a:ext cx="7410298" cy="9144"/>
          </a:xfrm>
          <a:prstGeom prst="rect">
            <a:avLst/>
          </a:prstGeom>
          <a:solidFill>
            <a:srgbClr val="FFFFFF">
              <a:alpha val="20000"/>
            </a:srgbClr>
          </a:solidFill>
          <a:ln/>
        </p:spPr>
      </p:sp>
      <p:pic>
        <p:nvPicPr>
          <p:cNvPr id="12" name="Image 2" descr="preencoded.png">    </p:cNvPr>
          <p:cNvPicPr>
            <a:picLocks noChangeAspect="1"/>
          </p:cNvPicPr>
          <p:nvPr/>
        </p:nvPicPr>
        <p:blipFill>
          <a:blip r:embed="rId3"/>
          <a:srcRect l="0" r="0" t="-43" b="-43"/>
          <a:stretch/>
        </p:blipFill>
        <p:spPr>
          <a:xfrm>
            <a:off x="1343254" y="5345582"/>
            <a:ext cx="133502" cy="152705"/>
          </a:xfrm>
          <a:prstGeom prst="rect">
            <a:avLst/>
          </a:prstGeom>
        </p:spPr>
      </p:pic>
      <p:pic>
        <p:nvPicPr>
          <p:cNvPr id="13" name="Image 3" descr="preencoded.png">    </p:cNvPr>
          <p:cNvPicPr>
            <a:picLocks noChangeAspect="1"/>
          </p:cNvPicPr>
          <p:nvPr/>
        </p:nvPicPr>
        <p:blipFill>
          <a:blip r:embed="rId4"/>
          <a:srcRect l="0" r="0" t="0" b="0"/>
          <a:stretch/>
        </p:blipFill>
        <p:spPr>
          <a:xfrm>
            <a:off x="3020263" y="5345582"/>
            <a:ext cx="152705" cy="152705"/>
          </a:xfrm>
          <a:prstGeom prst="rect">
            <a:avLst/>
          </a:prstGeom>
        </p:spPr>
      </p:pic>
      <p:pic>
        <p:nvPicPr>
          <p:cNvPr id="14" name="Image 4" descr="preencoded.png">    </p:cNvPr>
          <p:cNvPicPr>
            <a:picLocks noChangeAspect="1"/>
          </p:cNvPicPr>
          <p:nvPr/>
        </p:nvPicPr>
        <p:blipFill>
          <a:blip r:embed="rId5"/>
          <a:srcRect l="-33" r="-33" t="0" b="0"/>
          <a:stretch/>
        </p:blipFill>
        <p:spPr>
          <a:xfrm>
            <a:off x="6921094" y="5345582"/>
            <a:ext cx="171907" cy="152705"/>
          </a:xfrm>
          <a:prstGeom prst="rect">
            <a:avLst/>
          </a:prstGeom>
        </p:spPr>
      </p:pic>
      <p:sp>
        <p:nvSpPr>
          <p:cNvPr id="15" name="Shape 8"/>
          <p:cNvSpPr/>
          <p:nvPr/>
        </p:nvSpPr>
        <p:spPr>
          <a:xfrm>
            <a:off x="1343254" y="1207922"/>
            <a:ext cx="2200046" cy="371246"/>
          </a:xfrm>
          <a:prstGeom prst="roundRect">
            <a:avLst>
              <a:gd name="adj" fmla="val 246306"/>
            </a:avLst>
          </a:prstGeom>
          <a:solidFill>
            <a:srgbClr val="FFFFFF">
              <a:alpha val="15000"/>
            </a:srgbClr>
          </a:solidFill>
          <a:ln w="12700">
            <a:solidFill>
              <a:srgbClr val="FFFFFF">
                <a:alpha val="20000"/>
              </a:srgbClr>
            </a:solidFill>
            <a:prstDash val="solid"/>
          </a:ln>
        </p:spPr>
      </p:sp>
      <p:sp>
        <p:nvSpPr>
          <p:cNvPr id="16" name="Text 9"/>
          <p:cNvSpPr txBox="1"/>
          <p:nvPr/>
        </p:nvSpPr>
        <p:spPr>
          <a:xfrm>
            <a:off x="1343254" y="1760220"/>
            <a:ext cx="7905902" cy="1762963"/>
          </a:xfrm>
          <a:prstGeom prst="rect">
            <a:avLst/>
          </a:prstGeom>
          <a:noFill/>
          <a:ln/>
        </p:spPr>
        <p:txBody>
          <a:bodyPr wrap="square" lIns="0" tIns="0" rIns="0" bIns="0" rtlCol="0" anchor="ctr"/>
          <a:lstStyle/>
          <a:p>
            <a:pPr algn="l" indent="0" marL="0">
              <a:buNone/>
            </a:pPr>
            <a:r>
              <a:rPr lang="en-US" sz="5400" b="1" dirty="0">
                <a:solidFill>
                  <a:srgbClr val="FFFFFF"/>
                </a:solidFill>
                <a:latin typeface="Noto Sans JP" pitchFamily="34" charset="0"/>
                <a:ea typeface="Noto Sans JP" pitchFamily="34" charset="-122"/>
                <a:cs typeface="Noto Sans JP" pitchFamily="34" charset="-120"/>
              </a:rPr>
              <a:t>Genspark 徹底調査レポート</a:t>
            </a:r>
            <a:endParaRPr lang="en-US" sz="5400" dirty="0"/>
          </a:p>
        </p:txBody>
      </p:sp>
      <p:sp>
        <p:nvSpPr>
          <p:cNvPr id="17" name="Text 10"/>
          <p:cNvSpPr txBox="1"/>
          <p:nvPr/>
        </p:nvSpPr>
        <p:spPr>
          <a:xfrm>
            <a:off x="1343254" y="3631082"/>
            <a:ext cx="4991710" cy="381305"/>
          </a:xfrm>
          <a:prstGeom prst="rect">
            <a:avLst/>
          </a:prstGeom>
          <a:noFill/>
          <a:ln/>
        </p:spPr>
        <p:txBody>
          <a:bodyPr wrap="square" lIns="0" tIns="0" rIns="0" bIns="0" rtlCol="0" anchor="ctr"/>
          <a:lstStyle/>
          <a:p>
            <a:pPr algn="l" indent="0" marL="0">
              <a:buNone/>
            </a:pPr>
            <a:r>
              <a:rPr lang="en-US" sz="2100" dirty="0">
                <a:solidFill>
                  <a:srgbClr val="E2E8F0"/>
                </a:solidFill>
                <a:latin typeface="Noto Sans JP" pitchFamily="34" charset="0"/>
                <a:ea typeface="Noto Sans JP" pitchFamily="34" charset="-122"/>
                <a:cs typeface="Noto Sans JP" pitchFamily="34" charset="-120"/>
              </a:rPr>
              <a:t>マルチエージェントシステムが切り拓く</a:t>
            </a:r>
            <a:endParaRPr lang="en-US" sz="2100" dirty="0"/>
          </a:p>
        </p:txBody>
      </p:sp>
      <p:sp>
        <p:nvSpPr>
          <p:cNvPr id="18" name="Text 11"/>
          <p:cNvSpPr txBox="1"/>
          <p:nvPr/>
        </p:nvSpPr>
        <p:spPr>
          <a:xfrm>
            <a:off x="1343254" y="4030675"/>
            <a:ext cx="5010912" cy="381305"/>
          </a:xfrm>
          <a:prstGeom prst="rect">
            <a:avLst/>
          </a:prstGeom>
          <a:noFill/>
          <a:ln/>
        </p:spPr>
        <p:txBody>
          <a:bodyPr wrap="square" lIns="0" tIns="0" rIns="0" bIns="0" rtlCol="0" anchor="ctr"/>
          <a:lstStyle/>
          <a:p>
            <a:pPr algn="l" indent="0" marL="0">
              <a:buNone/>
            </a:pPr>
            <a:r>
              <a:rPr lang="en-US" sz="2100" dirty="0">
                <a:solidFill>
                  <a:srgbClr val="E2E8F0"/>
                </a:solidFill>
                <a:latin typeface="Noto Sans JP" pitchFamily="34" charset="0"/>
                <a:ea typeface="Noto Sans JP" pitchFamily="34" charset="-122"/>
                <a:cs typeface="Noto Sans JP" pitchFamily="34" charset="-120"/>
              </a:rPr>
              <a:t>次世代の検索体験とビジネスインサイト</a:t>
            </a:r>
            <a:endParaRPr lang="en-US" sz="2100" dirty="0"/>
          </a:p>
        </p:txBody>
      </p:sp>
      <p:sp>
        <p:nvSpPr>
          <p:cNvPr id="19" name="Text 12"/>
          <p:cNvSpPr txBox="1"/>
          <p:nvPr/>
        </p:nvSpPr>
        <p:spPr>
          <a:xfrm>
            <a:off x="1591056" y="5192878"/>
            <a:ext cx="1105510" cy="457200"/>
          </a:xfrm>
          <a:prstGeom prst="rect">
            <a:avLst/>
          </a:prstGeom>
          <a:noFill/>
          <a:ln/>
        </p:spPr>
        <p:txBody>
          <a:bodyPr wrap="square" lIns="0" tIns="0" rIns="0" bIns="0" rtlCol="0" anchor="ctr"/>
          <a:lstStyle/>
          <a:p>
            <a:pPr algn="l" indent="0" marL="0">
              <a:buNone/>
            </a:pPr>
            <a:r>
              <a:rPr lang="en-US" sz="1200" dirty="0">
                <a:solidFill>
                  <a:srgbClr val="CBD5E1"/>
                </a:solidFill>
                <a:latin typeface="Noto Sans JP" pitchFamily="34" charset="0"/>
                <a:ea typeface="Noto Sans JP" pitchFamily="34" charset="-122"/>
                <a:cs typeface="Noto Sans JP" pitchFamily="34" charset="-120"/>
              </a:rPr>
              <a:t>2025年12月13日</a:t>
            </a:r>
            <a:endParaRPr lang="en-US" sz="1200" dirty="0"/>
          </a:p>
        </p:txBody>
      </p:sp>
      <p:sp>
        <p:nvSpPr>
          <p:cNvPr id="20" name="Text 13"/>
          <p:cNvSpPr txBox="1"/>
          <p:nvPr/>
        </p:nvSpPr>
        <p:spPr>
          <a:xfrm>
            <a:off x="3287268" y="5192878"/>
            <a:ext cx="3296412" cy="457200"/>
          </a:xfrm>
          <a:prstGeom prst="rect">
            <a:avLst/>
          </a:prstGeom>
          <a:noFill/>
          <a:ln/>
        </p:spPr>
        <p:txBody>
          <a:bodyPr wrap="square" lIns="0" tIns="0" rIns="0" bIns="0" rtlCol="0" anchor="ctr"/>
          <a:lstStyle/>
          <a:p>
            <a:pPr algn="l" indent="0" marL="0">
              <a:buNone/>
            </a:pPr>
            <a:r>
              <a:rPr lang="en-US" sz="1200" dirty="0">
                <a:solidFill>
                  <a:srgbClr val="CBD5E1"/>
                </a:solidFill>
                <a:latin typeface="Noto Sans JP" pitchFamily="34" charset="0"/>
                <a:ea typeface="Noto Sans JP" pitchFamily="34" charset="-122"/>
                <a:cs typeface="Noto Sans JP" pitchFamily="34" charset="-120"/>
              </a:rPr>
              <a:t>出典: Gensparkの包括的テクノロジー分析レポート</a:t>
            </a:r>
            <a:endParaRPr lang="en-US" sz="1200" dirty="0"/>
          </a:p>
        </p:txBody>
      </p:sp>
      <p:sp>
        <p:nvSpPr>
          <p:cNvPr id="21" name="Text 14"/>
          <p:cNvSpPr txBox="1"/>
          <p:nvPr/>
        </p:nvSpPr>
        <p:spPr>
          <a:xfrm>
            <a:off x="7206386" y="5192878"/>
            <a:ext cx="1638605" cy="457200"/>
          </a:xfrm>
          <a:prstGeom prst="rect">
            <a:avLst/>
          </a:prstGeom>
          <a:noFill/>
          <a:ln/>
        </p:spPr>
        <p:txBody>
          <a:bodyPr wrap="square" lIns="0" tIns="0" rIns="0" bIns="0" rtlCol="0" anchor="ctr"/>
          <a:lstStyle/>
          <a:p>
            <a:pPr algn="l" indent="0" marL="0">
              <a:buNone/>
            </a:pPr>
            <a:r>
              <a:rPr lang="en-US" sz="1200" dirty="0">
                <a:solidFill>
                  <a:srgbClr val="CBD5E1"/>
                </a:solidFill>
                <a:latin typeface="Noto Sans JP" pitchFamily="34" charset="0"/>
                <a:ea typeface="Noto Sans JP" pitchFamily="34" charset="-122"/>
                <a:cs typeface="Noto Sans JP" pitchFamily="34" charset="-120"/>
              </a:rPr>
              <a:t>包括的テクノロジー分析</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7429500" y="-952805"/>
            <a:ext cx="5715000" cy="5715000"/>
          </a:xfrm>
          <a:prstGeom prst="ellipse">
            <a:avLst/>
          </a:prstGeom>
          <a:solidFill>
            <a:srgbClr val="3B82F6">
              <a:alpha val="15000"/>
            </a:srgbClr>
          </a:solidFill>
          <a:ln/>
        </p:spPr>
      </p:sp>
      <p:sp>
        <p:nvSpPr>
          <p:cNvPr id="5" name="Shape 3"/>
          <p:cNvSpPr/>
          <p:nvPr/>
        </p:nvSpPr>
        <p:spPr>
          <a:xfrm>
            <a:off x="-952805" y="3047695"/>
            <a:ext cx="4762195" cy="4762195"/>
          </a:xfrm>
          <a:prstGeom prst="ellipse">
            <a:avLst/>
          </a:prstGeom>
          <a:solidFill>
            <a:srgbClr val="8B5CF6">
              <a:alpha val="15000"/>
            </a:srgbClr>
          </a:solidFill>
          <a:ln/>
        </p:spPr>
      </p:sp>
      <p:sp>
        <p:nvSpPr>
          <p:cNvPr id="6" name="Shape 4"/>
          <p:cNvSpPr/>
          <p:nvPr/>
        </p:nvSpPr>
        <p:spPr>
          <a:xfrm>
            <a:off x="571500" y="982066"/>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0" r="0" t="0" b="0"/>
          <a:stretch/>
        </p:blipFill>
        <p:spPr>
          <a:xfrm>
            <a:off x="571500" y="457200"/>
            <a:ext cx="304495" cy="304495"/>
          </a:xfrm>
          <a:prstGeom prst="rect">
            <a:avLst/>
          </a:prstGeom>
        </p:spPr>
      </p:pic>
      <p:sp>
        <p:nvSpPr>
          <p:cNvPr id="8" name="Text 5"/>
          <p:cNvSpPr txBox="1"/>
          <p:nvPr/>
        </p:nvSpPr>
        <p:spPr>
          <a:xfrm>
            <a:off x="1019556" y="390449"/>
            <a:ext cx="2981858"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活用事例（業界別）</a:t>
            </a:r>
            <a:endParaRPr lang="en-US" sz="2400" dirty="0"/>
          </a:p>
        </p:txBody>
      </p:sp>
      <p:sp>
        <p:nvSpPr>
          <p:cNvPr id="9" name="Text 6"/>
          <p:cNvSpPr txBox="1"/>
          <p:nvPr/>
        </p:nvSpPr>
        <p:spPr>
          <a:xfrm>
            <a:off x="9288475" y="590702"/>
            <a:ext cx="2434133"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Gensparkの多様なビジネス適用シーン</a:t>
            </a:r>
            <a:endParaRPr lang="en-US" sz="1000" dirty="0"/>
          </a:p>
        </p:txBody>
      </p:sp>
      <p:sp>
        <p:nvSpPr>
          <p:cNvPr id="10" name="Shape 7"/>
          <p:cNvSpPr/>
          <p:nvPr/>
        </p:nvSpPr>
        <p:spPr>
          <a:xfrm>
            <a:off x="571500" y="1276502"/>
            <a:ext cx="3534156" cy="2486254"/>
          </a:xfrm>
          <a:prstGeom prst="roundRect">
            <a:avLst>
              <a:gd name="adj" fmla="val 2255"/>
            </a:avLst>
          </a:prstGeom>
          <a:solidFill>
            <a:srgbClr val="1E293B">
              <a:alpha val="60000"/>
            </a:srgbClr>
          </a:solidFill>
          <a:ln w="12700">
            <a:solidFill>
              <a:srgbClr val="FFFFFF">
                <a:alpha val="10000"/>
              </a:srgbClr>
            </a:solidFill>
            <a:prstDash val="solid"/>
          </a:ln>
        </p:spPr>
      </p:sp>
      <p:sp>
        <p:nvSpPr>
          <p:cNvPr id="11" name="Shape 8"/>
          <p:cNvSpPr/>
          <p:nvPr/>
        </p:nvSpPr>
        <p:spPr>
          <a:xfrm>
            <a:off x="571500" y="1276502"/>
            <a:ext cx="38405" cy="2467051"/>
          </a:xfrm>
          <a:prstGeom prst="rect">
            <a:avLst/>
          </a:prstGeom>
          <a:solidFill>
            <a:srgbClr val="3B82F6">
              <a:alpha val="80000"/>
            </a:srgbClr>
          </a:solidFill>
          <a:ln/>
        </p:spPr>
      </p:sp>
      <p:pic>
        <p:nvPicPr>
          <p:cNvPr id="12" name="Image 1" descr="preencoded.png">    </p:cNvPr>
          <p:cNvPicPr>
            <a:picLocks noChangeAspect="1"/>
          </p:cNvPicPr>
          <p:nvPr/>
        </p:nvPicPr>
        <p:blipFill>
          <a:blip r:embed="rId2">
            <a:alphaModFix amt="3000"/>
          </a:blip>
          <a:srcRect l="0" r="0" t="0" b="0"/>
          <a:stretch/>
        </p:blipFill>
        <p:spPr>
          <a:xfrm>
            <a:off x="3254350" y="2915107"/>
            <a:ext cx="933602" cy="933602"/>
          </a:xfrm>
          <a:prstGeom prst="rect">
            <a:avLst/>
          </a:prstGeom>
        </p:spPr>
      </p:pic>
      <p:sp>
        <p:nvSpPr>
          <p:cNvPr id="13" name="Shape 9"/>
          <p:cNvSpPr/>
          <p:nvPr/>
        </p:nvSpPr>
        <p:spPr>
          <a:xfrm>
            <a:off x="809244" y="1514246"/>
            <a:ext cx="457200" cy="457200"/>
          </a:xfrm>
          <a:prstGeom prst="roundRect">
            <a:avLst>
              <a:gd name="adj" fmla="val 50000"/>
            </a:avLst>
          </a:prstGeom>
          <a:solidFill>
            <a:srgbClr val="3B82F6">
              <a:alpha val="10000"/>
            </a:srgbClr>
          </a:solidFill>
          <a:ln/>
        </p:spPr>
      </p:sp>
      <p:pic>
        <p:nvPicPr>
          <p:cNvPr id="14" name="Image 2" descr="preencoded.png">    </p:cNvPr>
          <p:cNvPicPr>
            <a:picLocks noChangeAspect="1"/>
          </p:cNvPicPr>
          <p:nvPr/>
        </p:nvPicPr>
        <p:blipFill>
          <a:blip r:embed="rId3"/>
          <a:srcRect l="0" r="0" t="0" b="0"/>
          <a:stretch/>
        </p:blipFill>
        <p:spPr>
          <a:xfrm>
            <a:off x="942746" y="1647749"/>
            <a:ext cx="190195" cy="190195"/>
          </a:xfrm>
          <a:prstGeom prst="rect">
            <a:avLst/>
          </a:prstGeom>
        </p:spPr>
      </p:pic>
      <p:sp>
        <p:nvSpPr>
          <p:cNvPr id="15" name="Text 10"/>
          <p:cNvSpPr txBox="1"/>
          <p:nvPr/>
        </p:nvSpPr>
        <p:spPr>
          <a:xfrm>
            <a:off x="1419149" y="1526134"/>
            <a:ext cx="13295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リサーチ・調査</a:t>
            </a:r>
            <a:endParaRPr lang="en-US" sz="1300" dirty="0"/>
          </a:p>
        </p:txBody>
      </p:sp>
      <p:sp>
        <p:nvSpPr>
          <p:cNvPr id="16" name="Text 11"/>
          <p:cNvSpPr txBox="1"/>
          <p:nvPr/>
        </p:nvSpPr>
        <p:spPr>
          <a:xfrm>
            <a:off x="1419149" y="1760220"/>
            <a:ext cx="962863"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Market Research</a:t>
            </a:r>
            <a:endParaRPr lang="en-US" sz="900" dirty="0"/>
          </a:p>
        </p:txBody>
      </p:sp>
      <p:sp>
        <p:nvSpPr>
          <p:cNvPr id="17" name="Text 12"/>
          <p:cNvSpPr txBox="1"/>
          <p:nvPr/>
        </p:nvSpPr>
        <p:spPr>
          <a:xfrm>
            <a:off x="809244" y="2124151"/>
            <a:ext cx="3055925" cy="5815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市場動向や競合分析などの複雑なトピックについて、偏りのない情報源からリアルタイムでデータを収集し、包括的な統合レポートを瞬時に生成します。</a:t>
            </a:r>
            <a:endParaRPr lang="en-US" sz="900" dirty="0"/>
          </a:p>
        </p:txBody>
      </p:sp>
      <p:sp>
        <p:nvSpPr>
          <p:cNvPr id="18" name="Shape 13"/>
          <p:cNvSpPr/>
          <p:nvPr/>
        </p:nvSpPr>
        <p:spPr>
          <a:xfrm>
            <a:off x="809244" y="2870302"/>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19" name="Text 14"/>
          <p:cNvSpPr txBox="1"/>
          <p:nvPr/>
        </p:nvSpPr>
        <p:spPr>
          <a:xfrm>
            <a:off x="895198" y="2918765"/>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#市場分析</a:t>
            </a:r>
            <a:endParaRPr lang="en-US" sz="800" dirty="0"/>
          </a:p>
        </p:txBody>
      </p:sp>
      <p:sp>
        <p:nvSpPr>
          <p:cNvPr id="20" name="Shape 15"/>
          <p:cNvSpPr/>
          <p:nvPr/>
        </p:nvSpPr>
        <p:spPr>
          <a:xfrm>
            <a:off x="1492301" y="2870302"/>
            <a:ext cx="800100"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21" name="Text 16"/>
          <p:cNvSpPr txBox="1"/>
          <p:nvPr/>
        </p:nvSpPr>
        <p:spPr>
          <a:xfrm>
            <a:off x="1578254" y="2918765"/>
            <a:ext cx="705002"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#トレンド調査</a:t>
            </a:r>
            <a:endParaRPr lang="en-US" sz="800" dirty="0"/>
          </a:p>
        </p:txBody>
      </p:sp>
      <p:sp>
        <p:nvSpPr>
          <p:cNvPr id="22" name="Shape 17"/>
          <p:cNvSpPr/>
          <p:nvPr/>
        </p:nvSpPr>
        <p:spPr>
          <a:xfrm>
            <a:off x="2366467" y="2870302"/>
            <a:ext cx="705002"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23" name="Text 18"/>
          <p:cNvSpPr txBox="1"/>
          <p:nvPr/>
        </p:nvSpPr>
        <p:spPr>
          <a:xfrm>
            <a:off x="2451506" y="2918765"/>
            <a:ext cx="609905"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#データ統合</a:t>
            </a:r>
            <a:endParaRPr lang="en-US" sz="800" dirty="0"/>
          </a:p>
        </p:txBody>
      </p:sp>
      <p:sp>
        <p:nvSpPr>
          <p:cNvPr id="24" name="Shape 19"/>
          <p:cNvSpPr/>
          <p:nvPr/>
        </p:nvSpPr>
        <p:spPr>
          <a:xfrm>
            <a:off x="4330598" y="1276502"/>
            <a:ext cx="3534156" cy="2486254"/>
          </a:xfrm>
          <a:prstGeom prst="roundRect">
            <a:avLst>
              <a:gd name="adj" fmla="val 2255"/>
            </a:avLst>
          </a:prstGeom>
          <a:solidFill>
            <a:srgbClr val="1E293B">
              <a:alpha val="60000"/>
            </a:srgbClr>
          </a:solidFill>
          <a:ln w="12700">
            <a:solidFill>
              <a:srgbClr val="FFFFFF">
                <a:alpha val="10000"/>
              </a:srgbClr>
            </a:solidFill>
            <a:prstDash val="solid"/>
          </a:ln>
        </p:spPr>
      </p:sp>
      <p:sp>
        <p:nvSpPr>
          <p:cNvPr id="25" name="Shape 20"/>
          <p:cNvSpPr/>
          <p:nvPr/>
        </p:nvSpPr>
        <p:spPr>
          <a:xfrm>
            <a:off x="4330598" y="1276502"/>
            <a:ext cx="38405" cy="2467051"/>
          </a:xfrm>
          <a:prstGeom prst="rect">
            <a:avLst/>
          </a:prstGeom>
          <a:solidFill>
            <a:srgbClr val="F43F5E">
              <a:alpha val="80000"/>
            </a:srgbClr>
          </a:solidFill>
          <a:ln/>
        </p:spPr>
      </p:sp>
      <p:pic>
        <p:nvPicPr>
          <p:cNvPr id="26" name="Image 3" descr="preencoded.png">    </p:cNvPr>
          <p:cNvPicPr>
            <a:picLocks noChangeAspect="1"/>
          </p:cNvPicPr>
          <p:nvPr/>
        </p:nvPicPr>
        <p:blipFill>
          <a:blip r:embed="rId4">
            <a:alphaModFix amt="3000"/>
          </a:blip>
          <a:srcRect l="0" r="0" t="0" b="0"/>
          <a:stretch/>
        </p:blipFill>
        <p:spPr>
          <a:xfrm>
            <a:off x="7013448" y="2915107"/>
            <a:ext cx="933602" cy="933602"/>
          </a:xfrm>
          <a:prstGeom prst="rect">
            <a:avLst/>
          </a:prstGeom>
        </p:spPr>
      </p:pic>
      <p:sp>
        <p:nvSpPr>
          <p:cNvPr id="27" name="Shape 21"/>
          <p:cNvSpPr/>
          <p:nvPr/>
        </p:nvSpPr>
        <p:spPr>
          <a:xfrm>
            <a:off x="4568342" y="1514246"/>
            <a:ext cx="457200" cy="457200"/>
          </a:xfrm>
          <a:prstGeom prst="roundRect">
            <a:avLst>
              <a:gd name="adj" fmla="val 50000"/>
            </a:avLst>
          </a:prstGeom>
          <a:solidFill>
            <a:srgbClr val="F43F5E">
              <a:alpha val="10000"/>
            </a:srgbClr>
          </a:solidFill>
          <a:ln/>
        </p:spPr>
      </p:sp>
      <p:pic>
        <p:nvPicPr>
          <p:cNvPr id="28" name="Image 4" descr="preencoded.png">    </p:cNvPr>
          <p:cNvPicPr>
            <a:picLocks noChangeAspect="1"/>
          </p:cNvPicPr>
          <p:nvPr/>
        </p:nvPicPr>
        <p:blipFill>
          <a:blip r:embed="rId5"/>
          <a:srcRect l="0" r="0" t="0" b="0"/>
          <a:stretch/>
        </p:blipFill>
        <p:spPr>
          <a:xfrm>
            <a:off x="4701845" y="1647749"/>
            <a:ext cx="190195" cy="190195"/>
          </a:xfrm>
          <a:prstGeom prst="rect">
            <a:avLst/>
          </a:prstGeom>
        </p:spPr>
      </p:pic>
      <p:sp>
        <p:nvSpPr>
          <p:cNvPr id="29" name="Text 22"/>
          <p:cNvSpPr txBox="1"/>
          <p:nvPr/>
        </p:nvSpPr>
        <p:spPr>
          <a:xfrm>
            <a:off x="5178247" y="1526134"/>
            <a:ext cx="13295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コンテンツ作成</a:t>
            </a:r>
            <a:endParaRPr lang="en-US" sz="1300" dirty="0"/>
          </a:p>
        </p:txBody>
      </p:sp>
      <p:sp>
        <p:nvSpPr>
          <p:cNvPr id="30" name="Text 23"/>
          <p:cNvSpPr txBox="1"/>
          <p:nvPr/>
        </p:nvSpPr>
        <p:spPr>
          <a:xfrm>
            <a:off x="5178247" y="1760220"/>
            <a:ext cx="972007"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Content &amp; Media</a:t>
            </a:r>
            <a:endParaRPr lang="en-US" sz="900" dirty="0"/>
          </a:p>
        </p:txBody>
      </p:sp>
      <p:sp>
        <p:nvSpPr>
          <p:cNvPr id="31" name="Text 24"/>
          <p:cNvSpPr txBox="1"/>
          <p:nvPr/>
        </p:nvSpPr>
        <p:spPr>
          <a:xfrm>
            <a:off x="4568342" y="2124151"/>
            <a:ext cx="3074213" cy="5815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記事の構成案作成、要約、ブログの下書きなどを自動化。信頼性の高いソースに基づいたファクトチェック済みのコンテンツ制作を支援します。</a:t>
            </a:r>
            <a:endParaRPr lang="en-US" sz="900" dirty="0"/>
          </a:p>
        </p:txBody>
      </p:sp>
      <p:sp>
        <p:nvSpPr>
          <p:cNvPr id="32" name="Shape 25"/>
          <p:cNvSpPr/>
          <p:nvPr/>
        </p:nvSpPr>
        <p:spPr>
          <a:xfrm>
            <a:off x="4568342" y="2870302"/>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33" name="Text 26"/>
          <p:cNvSpPr txBox="1"/>
          <p:nvPr/>
        </p:nvSpPr>
        <p:spPr>
          <a:xfrm>
            <a:off x="4654296" y="2918765"/>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#記事執筆</a:t>
            </a:r>
            <a:endParaRPr lang="en-US" sz="800" dirty="0"/>
          </a:p>
        </p:txBody>
      </p:sp>
      <p:sp>
        <p:nvSpPr>
          <p:cNvPr id="34" name="Shape 27"/>
          <p:cNvSpPr/>
          <p:nvPr/>
        </p:nvSpPr>
        <p:spPr>
          <a:xfrm>
            <a:off x="5251399" y="2870302"/>
            <a:ext cx="41879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35" name="Text 28"/>
          <p:cNvSpPr txBox="1"/>
          <p:nvPr/>
        </p:nvSpPr>
        <p:spPr>
          <a:xfrm>
            <a:off x="5337353" y="2918765"/>
            <a:ext cx="324612"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#要約</a:t>
            </a:r>
            <a:endParaRPr lang="en-US" sz="800" dirty="0"/>
          </a:p>
        </p:txBody>
      </p:sp>
      <p:sp>
        <p:nvSpPr>
          <p:cNvPr id="36" name="Shape 29"/>
          <p:cNvSpPr/>
          <p:nvPr/>
        </p:nvSpPr>
        <p:spPr>
          <a:xfrm>
            <a:off x="5744261" y="2870302"/>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37" name="Text 30"/>
          <p:cNvSpPr txBox="1"/>
          <p:nvPr/>
        </p:nvSpPr>
        <p:spPr>
          <a:xfrm>
            <a:off x="5830214" y="2918765"/>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#SEO対策</a:t>
            </a:r>
            <a:endParaRPr lang="en-US" sz="800" dirty="0"/>
          </a:p>
        </p:txBody>
      </p:sp>
      <p:sp>
        <p:nvSpPr>
          <p:cNvPr id="38" name="Shape 31"/>
          <p:cNvSpPr/>
          <p:nvPr/>
        </p:nvSpPr>
        <p:spPr>
          <a:xfrm>
            <a:off x="8089697" y="1276502"/>
            <a:ext cx="3534156" cy="2486254"/>
          </a:xfrm>
          <a:prstGeom prst="roundRect">
            <a:avLst>
              <a:gd name="adj" fmla="val 2255"/>
            </a:avLst>
          </a:prstGeom>
          <a:solidFill>
            <a:srgbClr val="1E293B">
              <a:alpha val="60000"/>
            </a:srgbClr>
          </a:solidFill>
          <a:ln w="12700">
            <a:solidFill>
              <a:srgbClr val="FFFFFF">
                <a:alpha val="10000"/>
              </a:srgbClr>
            </a:solidFill>
            <a:prstDash val="solid"/>
          </a:ln>
        </p:spPr>
      </p:sp>
      <p:sp>
        <p:nvSpPr>
          <p:cNvPr id="39" name="Shape 32"/>
          <p:cNvSpPr/>
          <p:nvPr/>
        </p:nvSpPr>
        <p:spPr>
          <a:xfrm>
            <a:off x="8089697" y="1276502"/>
            <a:ext cx="38405" cy="2467051"/>
          </a:xfrm>
          <a:prstGeom prst="rect">
            <a:avLst/>
          </a:prstGeom>
          <a:solidFill>
            <a:srgbClr val="10B981">
              <a:alpha val="80000"/>
            </a:srgbClr>
          </a:solidFill>
          <a:ln/>
        </p:spPr>
      </p:sp>
      <p:pic>
        <p:nvPicPr>
          <p:cNvPr id="40" name="Image 5" descr="preencoded.png">    </p:cNvPr>
          <p:cNvPicPr>
            <a:picLocks noChangeAspect="1"/>
          </p:cNvPicPr>
          <p:nvPr/>
        </p:nvPicPr>
        <p:blipFill>
          <a:blip r:embed="rId6">
            <a:alphaModFix amt="3000"/>
          </a:blip>
          <a:srcRect l="0" r="0" t="-5014" b="-5014"/>
          <a:stretch/>
        </p:blipFill>
        <p:spPr>
          <a:xfrm>
            <a:off x="10591495" y="2866644"/>
            <a:ext cx="1114654" cy="981151"/>
          </a:xfrm>
          <a:prstGeom prst="rect">
            <a:avLst/>
          </a:prstGeom>
        </p:spPr>
      </p:pic>
      <p:sp>
        <p:nvSpPr>
          <p:cNvPr id="41" name="Shape 33"/>
          <p:cNvSpPr/>
          <p:nvPr/>
        </p:nvSpPr>
        <p:spPr>
          <a:xfrm>
            <a:off x="8328355" y="1514246"/>
            <a:ext cx="457200" cy="457200"/>
          </a:xfrm>
          <a:prstGeom prst="roundRect">
            <a:avLst>
              <a:gd name="adj" fmla="val 50000"/>
            </a:avLst>
          </a:prstGeom>
          <a:solidFill>
            <a:srgbClr val="10B981">
              <a:alpha val="10000"/>
            </a:srgbClr>
          </a:solidFill>
          <a:ln/>
        </p:spPr>
      </p:sp>
      <p:pic>
        <p:nvPicPr>
          <p:cNvPr id="42" name="Image 6" descr="preencoded.png">    </p:cNvPr>
          <p:cNvPicPr>
            <a:picLocks noChangeAspect="1"/>
          </p:cNvPicPr>
          <p:nvPr/>
        </p:nvPicPr>
        <p:blipFill>
          <a:blip r:embed="rId7"/>
          <a:srcRect l="0" r="0" t="0" b="0"/>
          <a:stretch/>
        </p:blipFill>
        <p:spPr>
          <a:xfrm>
            <a:off x="8437169" y="1647749"/>
            <a:ext cx="237744" cy="190195"/>
          </a:xfrm>
          <a:prstGeom prst="rect">
            <a:avLst/>
          </a:prstGeom>
        </p:spPr>
      </p:pic>
      <p:sp>
        <p:nvSpPr>
          <p:cNvPr id="43" name="Text 34"/>
          <p:cNvSpPr txBox="1"/>
          <p:nvPr/>
        </p:nvSpPr>
        <p:spPr>
          <a:xfrm>
            <a:off x="8937346" y="1526134"/>
            <a:ext cx="9866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研修・教育</a:t>
            </a:r>
            <a:endParaRPr lang="en-US" sz="1300" dirty="0"/>
          </a:p>
        </p:txBody>
      </p:sp>
      <p:sp>
        <p:nvSpPr>
          <p:cNvPr id="44" name="Text 35"/>
          <p:cNvSpPr txBox="1"/>
          <p:nvPr/>
        </p:nvSpPr>
        <p:spPr>
          <a:xfrm>
            <a:off x="8937346" y="1760220"/>
            <a:ext cx="943661"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L&amp;D / Education</a:t>
            </a:r>
            <a:endParaRPr lang="en-US" sz="900" dirty="0"/>
          </a:p>
        </p:txBody>
      </p:sp>
      <p:sp>
        <p:nvSpPr>
          <p:cNvPr id="45" name="Text 36"/>
          <p:cNvSpPr txBox="1"/>
          <p:nvPr/>
        </p:nvSpPr>
        <p:spPr>
          <a:xfrm>
            <a:off x="8328355" y="2124151"/>
            <a:ext cx="3074213" cy="5815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最新の業界知識に基づいた研修資料の作成や、学習者向けのQ&amp;Aセットを自動生成。教育カリキュラムの構築時間を大幅に短縮します。</a:t>
            </a:r>
            <a:endParaRPr lang="en-US" sz="900" dirty="0"/>
          </a:p>
        </p:txBody>
      </p:sp>
      <p:sp>
        <p:nvSpPr>
          <p:cNvPr id="46" name="Shape 37"/>
          <p:cNvSpPr/>
          <p:nvPr/>
        </p:nvSpPr>
        <p:spPr>
          <a:xfrm>
            <a:off x="8328355" y="2870302"/>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47" name="Text 38"/>
          <p:cNvSpPr txBox="1"/>
          <p:nvPr/>
        </p:nvSpPr>
        <p:spPr>
          <a:xfrm>
            <a:off x="8413394" y="2918765"/>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#教材作成</a:t>
            </a:r>
            <a:endParaRPr lang="en-US" sz="800" dirty="0"/>
          </a:p>
        </p:txBody>
      </p:sp>
      <p:sp>
        <p:nvSpPr>
          <p:cNvPr id="48" name="Shape 39"/>
          <p:cNvSpPr/>
          <p:nvPr/>
        </p:nvSpPr>
        <p:spPr>
          <a:xfrm>
            <a:off x="9010498" y="2870302"/>
            <a:ext cx="800100"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49" name="Text 40"/>
          <p:cNvSpPr txBox="1"/>
          <p:nvPr/>
        </p:nvSpPr>
        <p:spPr>
          <a:xfrm>
            <a:off x="9096451" y="2918765"/>
            <a:ext cx="705002"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#スキルアップ</a:t>
            </a:r>
            <a:endParaRPr lang="en-US" sz="800" dirty="0"/>
          </a:p>
        </p:txBody>
      </p:sp>
      <p:sp>
        <p:nvSpPr>
          <p:cNvPr id="50" name="Shape 41"/>
          <p:cNvSpPr/>
          <p:nvPr/>
        </p:nvSpPr>
        <p:spPr>
          <a:xfrm>
            <a:off x="9884664" y="2870302"/>
            <a:ext cx="800100"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51" name="Text 42"/>
          <p:cNvSpPr txBox="1"/>
          <p:nvPr/>
        </p:nvSpPr>
        <p:spPr>
          <a:xfrm>
            <a:off x="9969703" y="2918765"/>
            <a:ext cx="705002"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#ナレッジ共有</a:t>
            </a:r>
            <a:endParaRPr lang="en-US" sz="800" dirty="0"/>
          </a:p>
        </p:txBody>
      </p:sp>
      <p:sp>
        <p:nvSpPr>
          <p:cNvPr id="52" name="Shape 43"/>
          <p:cNvSpPr/>
          <p:nvPr/>
        </p:nvSpPr>
        <p:spPr>
          <a:xfrm>
            <a:off x="571500" y="3991356"/>
            <a:ext cx="3534156" cy="2486254"/>
          </a:xfrm>
          <a:prstGeom prst="roundRect">
            <a:avLst>
              <a:gd name="adj" fmla="val 2255"/>
            </a:avLst>
          </a:prstGeom>
          <a:solidFill>
            <a:srgbClr val="1E293B">
              <a:alpha val="60000"/>
            </a:srgbClr>
          </a:solidFill>
          <a:ln w="12700">
            <a:solidFill>
              <a:srgbClr val="FFFFFF">
                <a:alpha val="10000"/>
              </a:srgbClr>
            </a:solidFill>
            <a:prstDash val="solid"/>
          </a:ln>
        </p:spPr>
      </p:sp>
      <p:sp>
        <p:nvSpPr>
          <p:cNvPr id="53" name="Shape 44"/>
          <p:cNvSpPr/>
          <p:nvPr/>
        </p:nvSpPr>
        <p:spPr>
          <a:xfrm>
            <a:off x="571500" y="3991356"/>
            <a:ext cx="38405" cy="2467051"/>
          </a:xfrm>
          <a:prstGeom prst="rect">
            <a:avLst/>
          </a:prstGeom>
          <a:solidFill>
            <a:srgbClr val="8B5CF6">
              <a:alpha val="80000"/>
            </a:srgbClr>
          </a:solidFill>
          <a:ln/>
        </p:spPr>
      </p:sp>
      <p:pic>
        <p:nvPicPr>
          <p:cNvPr id="54" name="Image 7" descr="preencoded.png">    </p:cNvPr>
          <p:cNvPicPr>
            <a:picLocks noChangeAspect="1"/>
          </p:cNvPicPr>
          <p:nvPr/>
        </p:nvPicPr>
        <p:blipFill>
          <a:blip r:embed="rId8">
            <a:alphaModFix amt="3000"/>
          </a:blip>
          <a:srcRect l="0" r="0" t="0" b="0"/>
          <a:stretch/>
        </p:blipFill>
        <p:spPr>
          <a:xfrm>
            <a:off x="3254350" y="5629046"/>
            <a:ext cx="933602" cy="933602"/>
          </a:xfrm>
          <a:prstGeom prst="rect">
            <a:avLst/>
          </a:prstGeom>
        </p:spPr>
      </p:pic>
      <p:sp>
        <p:nvSpPr>
          <p:cNvPr id="55" name="Shape 45"/>
          <p:cNvSpPr/>
          <p:nvPr/>
        </p:nvSpPr>
        <p:spPr>
          <a:xfrm>
            <a:off x="809244" y="4229100"/>
            <a:ext cx="457200" cy="457200"/>
          </a:xfrm>
          <a:prstGeom prst="roundRect">
            <a:avLst>
              <a:gd name="adj" fmla="val 50000"/>
            </a:avLst>
          </a:prstGeom>
          <a:solidFill>
            <a:srgbClr val="8B5CF6">
              <a:alpha val="10000"/>
            </a:srgbClr>
          </a:solidFill>
          <a:ln/>
        </p:spPr>
      </p:sp>
      <p:pic>
        <p:nvPicPr>
          <p:cNvPr id="56" name="Image 8" descr="preencoded.png">    </p:cNvPr>
          <p:cNvPicPr>
            <a:picLocks noChangeAspect="1"/>
          </p:cNvPicPr>
          <p:nvPr/>
        </p:nvPicPr>
        <p:blipFill>
          <a:blip r:embed="rId9"/>
          <a:srcRect l="0" r="0" t="0" b="0"/>
          <a:stretch/>
        </p:blipFill>
        <p:spPr>
          <a:xfrm>
            <a:off x="966521" y="4362602"/>
            <a:ext cx="142646" cy="190195"/>
          </a:xfrm>
          <a:prstGeom prst="rect">
            <a:avLst/>
          </a:prstGeom>
        </p:spPr>
      </p:pic>
      <p:sp>
        <p:nvSpPr>
          <p:cNvPr id="57" name="Text 46"/>
          <p:cNvSpPr txBox="1"/>
          <p:nvPr/>
        </p:nvSpPr>
        <p:spPr>
          <a:xfrm>
            <a:off x="1419149" y="4240987"/>
            <a:ext cx="1319479"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クリエイティブ</a:t>
            </a:r>
            <a:endParaRPr lang="en-US" sz="1300" dirty="0"/>
          </a:p>
        </p:txBody>
      </p:sp>
      <p:sp>
        <p:nvSpPr>
          <p:cNvPr id="58" name="Text 47"/>
          <p:cNvSpPr txBox="1"/>
          <p:nvPr/>
        </p:nvSpPr>
        <p:spPr>
          <a:xfrm>
            <a:off x="1419149" y="4475074"/>
            <a:ext cx="1000354"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Design &amp; Fashion</a:t>
            </a:r>
            <a:endParaRPr lang="en-US" sz="900" dirty="0"/>
          </a:p>
        </p:txBody>
      </p:sp>
      <p:sp>
        <p:nvSpPr>
          <p:cNvPr id="59" name="Text 48"/>
          <p:cNvSpPr txBox="1"/>
          <p:nvPr/>
        </p:nvSpPr>
        <p:spPr>
          <a:xfrm>
            <a:off x="809244" y="4839005"/>
            <a:ext cx="3074213" cy="5815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ファッションやデザインのトレンドレポートを作成。視覚的なインスピレーション源となる画像や関連情報をWeb全体から収集・整理します。</a:t>
            </a:r>
            <a:endParaRPr lang="en-US" sz="900" dirty="0"/>
          </a:p>
        </p:txBody>
      </p:sp>
      <p:sp>
        <p:nvSpPr>
          <p:cNvPr id="60" name="Shape 49"/>
          <p:cNvSpPr/>
          <p:nvPr/>
        </p:nvSpPr>
        <p:spPr>
          <a:xfrm>
            <a:off x="809244" y="5585155"/>
            <a:ext cx="800100"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61" name="Text 50"/>
          <p:cNvSpPr txBox="1"/>
          <p:nvPr/>
        </p:nvSpPr>
        <p:spPr>
          <a:xfrm>
            <a:off x="895198" y="5632704"/>
            <a:ext cx="705002"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#トレンド分析</a:t>
            </a:r>
            <a:endParaRPr lang="en-US" sz="800" dirty="0"/>
          </a:p>
        </p:txBody>
      </p:sp>
      <p:sp>
        <p:nvSpPr>
          <p:cNvPr id="62" name="Shape 51"/>
          <p:cNvSpPr/>
          <p:nvPr/>
        </p:nvSpPr>
        <p:spPr>
          <a:xfrm>
            <a:off x="1683410" y="5585155"/>
            <a:ext cx="800100"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63" name="Text 52"/>
          <p:cNvSpPr txBox="1"/>
          <p:nvPr/>
        </p:nvSpPr>
        <p:spPr>
          <a:xfrm>
            <a:off x="1768450" y="5632704"/>
            <a:ext cx="705002"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#ムードボード</a:t>
            </a:r>
            <a:endParaRPr lang="en-US" sz="800" dirty="0"/>
          </a:p>
        </p:txBody>
      </p:sp>
      <p:sp>
        <p:nvSpPr>
          <p:cNvPr id="64" name="Shape 53"/>
          <p:cNvSpPr/>
          <p:nvPr/>
        </p:nvSpPr>
        <p:spPr>
          <a:xfrm>
            <a:off x="2556662" y="5585155"/>
            <a:ext cx="800100"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65" name="Text 54"/>
          <p:cNvSpPr txBox="1"/>
          <p:nvPr/>
        </p:nvSpPr>
        <p:spPr>
          <a:xfrm>
            <a:off x="2642616" y="5632704"/>
            <a:ext cx="705002"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#アイデア出し</a:t>
            </a:r>
            <a:endParaRPr lang="en-US" sz="800" dirty="0"/>
          </a:p>
        </p:txBody>
      </p:sp>
      <p:sp>
        <p:nvSpPr>
          <p:cNvPr id="66" name="Shape 55"/>
          <p:cNvSpPr/>
          <p:nvPr/>
        </p:nvSpPr>
        <p:spPr>
          <a:xfrm>
            <a:off x="4330598" y="3991356"/>
            <a:ext cx="3534156" cy="2486254"/>
          </a:xfrm>
          <a:prstGeom prst="roundRect">
            <a:avLst>
              <a:gd name="adj" fmla="val 2255"/>
            </a:avLst>
          </a:prstGeom>
          <a:solidFill>
            <a:srgbClr val="1E293B">
              <a:alpha val="60000"/>
            </a:srgbClr>
          </a:solidFill>
          <a:ln w="12700">
            <a:solidFill>
              <a:srgbClr val="FFFFFF">
                <a:alpha val="10000"/>
              </a:srgbClr>
            </a:solidFill>
            <a:prstDash val="solid"/>
          </a:ln>
        </p:spPr>
      </p:sp>
      <p:sp>
        <p:nvSpPr>
          <p:cNvPr id="67" name="Shape 56"/>
          <p:cNvSpPr/>
          <p:nvPr/>
        </p:nvSpPr>
        <p:spPr>
          <a:xfrm>
            <a:off x="4330598" y="3991356"/>
            <a:ext cx="38405" cy="2467051"/>
          </a:xfrm>
          <a:prstGeom prst="rect">
            <a:avLst/>
          </a:prstGeom>
          <a:solidFill>
            <a:srgbClr val="F59E0B">
              <a:alpha val="80000"/>
            </a:srgbClr>
          </a:solidFill>
          <a:ln/>
        </p:spPr>
      </p:sp>
      <p:pic>
        <p:nvPicPr>
          <p:cNvPr id="68" name="Image 9" descr="preencoded.png">    </p:cNvPr>
          <p:cNvPicPr>
            <a:picLocks noChangeAspect="1"/>
          </p:cNvPicPr>
          <p:nvPr/>
        </p:nvPicPr>
        <p:blipFill>
          <a:blip r:embed="rId10">
            <a:alphaModFix amt="3000"/>
          </a:blip>
          <a:srcRect l="0" r="0" t="0" b="0"/>
          <a:stretch/>
        </p:blipFill>
        <p:spPr>
          <a:xfrm>
            <a:off x="7013448" y="5629046"/>
            <a:ext cx="933602" cy="933602"/>
          </a:xfrm>
          <a:prstGeom prst="rect">
            <a:avLst/>
          </a:prstGeom>
        </p:spPr>
      </p:pic>
      <p:sp>
        <p:nvSpPr>
          <p:cNvPr id="69" name="Shape 57"/>
          <p:cNvSpPr/>
          <p:nvPr/>
        </p:nvSpPr>
        <p:spPr>
          <a:xfrm>
            <a:off x="4568342" y="4229100"/>
            <a:ext cx="457200" cy="457200"/>
          </a:xfrm>
          <a:prstGeom prst="roundRect">
            <a:avLst>
              <a:gd name="adj" fmla="val 50000"/>
            </a:avLst>
          </a:prstGeom>
          <a:solidFill>
            <a:srgbClr val="F59E0B">
              <a:alpha val="10000"/>
            </a:srgbClr>
          </a:solidFill>
          <a:ln/>
        </p:spPr>
      </p:sp>
      <p:pic>
        <p:nvPicPr>
          <p:cNvPr id="70" name="Image 10" descr="preencoded.png">    </p:cNvPr>
          <p:cNvPicPr>
            <a:picLocks noChangeAspect="1"/>
          </p:cNvPicPr>
          <p:nvPr/>
        </p:nvPicPr>
        <p:blipFill>
          <a:blip r:embed="rId11"/>
          <a:srcRect l="0" r="0" t="0" b="0"/>
          <a:stretch/>
        </p:blipFill>
        <p:spPr>
          <a:xfrm>
            <a:off x="4678070" y="4362602"/>
            <a:ext cx="237744" cy="190195"/>
          </a:xfrm>
          <a:prstGeom prst="rect">
            <a:avLst/>
          </a:prstGeom>
        </p:spPr>
      </p:pic>
      <p:sp>
        <p:nvSpPr>
          <p:cNvPr id="71" name="Text 58"/>
          <p:cNvSpPr txBox="1"/>
          <p:nvPr/>
        </p:nvSpPr>
        <p:spPr>
          <a:xfrm>
            <a:off x="5178247" y="4240987"/>
            <a:ext cx="2005279"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法務・コンプライアンス</a:t>
            </a:r>
            <a:endParaRPr lang="en-US" sz="1300" dirty="0"/>
          </a:p>
        </p:txBody>
      </p:sp>
      <p:sp>
        <p:nvSpPr>
          <p:cNvPr id="72" name="Text 59"/>
          <p:cNvSpPr txBox="1"/>
          <p:nvPr/>
        </p:nvSpPr>
        <p:spPr>
          <a:xfrm>
            <a:off x="5178247" y="4475074"/>
            <a:ext cx="1133856"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Legal &amp; Compliance</a:t>
            </a:r>
            <a:endParaRPr lang="en-US" sz="900" dirty="0"/>
          </a:p>
        </p:txBody>
      </p:sp>
      <p:sp>
        <p:nvSpPr>
          <p:cNvPr id="73" name="Text 60"/>
          <p:cNvSpPr txBox="1"/>
          <p:nvPr/>
        </p:nvSpPr>
        <p:spPr>
          <a:xfrm>
            <a:off x="4568342" y="4839005"/>
            <a:ext cx="3074213" cy="5815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契約書のドラフト作成補助や条文比較、関連判例の検索を効率化。法的文書の要点抽出やリスクチェックの一次スクリーニングに活用。</a:t>
            </a:r>
            <a:endParaRPr lang="en-US" sz="900" dirty="0"/>
          </a:p>
        </p:txBody>
      </p:sp>
      <p:sp>
        <p:nvSpPr>
          <p:cNvPr id="74" name="Shape 61"/>
          <p:cNvSpPr/>
          <p:nvPr/>
        </p:nvSpPr>
        <p:spPr>
          <a:xfrm>
            <a:off x="4568342" y="5585155"/>
            <a:ext cx="895198"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75" name="Text 62"/>
          <p:cNvSpPr txBox="1"/>
          <p:nvPr/>
        </p:nvSpPr>
        <p:spPr>
          <a:xfrm>
            <a:off x="4654296" y="5632704"/>
            <a:ext cx="800100"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#契約書レビュー</a:t>
            </a:r>
            <a:endParaRPr lang="en-US" sz="800" dirty="0"/>
          </a:p>
        </p:txBody>
      </p:sp>
      <p:sp>
        <p:nvSpPr>
          <p:cNvPr id="76" name="Shape 63"/>
          <p:cNvSpPr/>
          <p:nvPr/>
        </p:nvSpPr>
        <p:spPr>
          <a:xfrm>
            <a:off x="5537606" y="5585155"/>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77" name="Text 64"/>
          <p:cNvSpPr txBox="1"/>
          <p:nvPr/>
        </p:nvSpPr>
        <p:spPr>
          <a:xfrm>
            <a:off x="5623560" y="5632704"/>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#条文検索</a:t>
            </a:r>
            <a:endParaRPr lang="en-US" sz="800" dirty="0"/>
          </a:p>
        </p:txBody>
      </p:sp>
      <p:sp>
        <p:nvSpPr>
          <p:cNvPr id="78" name="Shape 65"/>
          <p:cNvSpPr/>
          <p:nvPr/>
        </p:nvSpPr>
        <p:spPr>
          <a:xfrm>
            <a:off x="6220663" y="5585155"/>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79" name="Text 66"/>
          <p:cNvSpPr txBox="1"/>
          <p:nvPr/>
        </p:nvSpPr>
        <p:spPr>
          <a:xfrm>
            <a:off x="6305702" y="5632704"/>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#規制調査</a:t>
            </a:r>
            <a:endParaRPr lang="en-US" sz="800" dirty="0"/>
          </a:p>
        </p:txBody>
      </p:sp>
      <p:sp>
        <p:nvSpPr>
          <p:cNvPr id="80" name="Shape 67"/>
          <p:cNvSpPr/>
          <p:nvPr/>
        </p:nvSpPr>
        <p:spPr>
          <a:xfrm>
            <a:off x="8089697" y="3991356"/>
            <a:ext cx="3534156" cy="2486254"/>
          </a:xfrm>
          <a:prstGeom prst="roundRect">
            <a:avLst>
              <a:gd name="adj" fmla="val 2255"/>
            </a:avLst>
          </a:prstGeom>
          <a:solidFill>
            <a:srgbClr val="1E293B">
              <a:alpha val="60000"/>
            </a:srgbClr>
          </a:solidFill>
          <a:ln w="12700">
            <a:solidFill>
              <a:srgbClr val="FFFFFF">
                <a:alpha val="10000"/>
              </a:srgbClr>
            </a:solidFill>
            <a:prstDash val="solid"/>
          </a:ln>
        </p:spPr>
      </p:sp>
      <p:sp>
        <p:nvSpPr>
          <p:cNvPr id="81" name="Shape 68"/>
          <p:cNvSpPr/>
          <p:nvPr/>
        </p:nvSpPr>
        <p:spPr>
          <a:xfrm>
            <a:off x="8089697" y="3991356"/>
            <a:ext cx="38405" cy="2467051"/>
          </a:xfrm>
          <a:prstGeom prst="rect">
            <a:avLst/>
          </a:prstGeom>
          <a:solidFill>
            <a:srgbClr val="06B6D4">
              <a:alpha val="80000"/>
            </a:srgbClr>
          </a:solidFill>
          <a:ln/>
        </p:spPr>
      </p:sp>
      <p:pic>
        <p:nvPicPr>
          <p:cNvPr id="82" name="Image 11" descr="preencoded.png">    </p:cNvPr>
          <p:cNvPicPr>
            <a:picLocks noChangeAspect="1"/>
          </p:cNvPicPr>
          <p:nvPr/>
        </p:nvPicPr>
        <p:blipFill>
          <a:blip r:embed="rId12">
            <a:alphaModFix amt="3000"/>
          </a:blip>
          <a:srcRect l="0" r="0" t="0" b="0"/>
          <a:stretch/>
        </p:blipFill>
        <p:spPr>
          <a:xfrm>
            <a:off x="10772546" y="5629046"/>
            <a:ext cx="933602" cy="933602"/>
          </a:xfrm>
          <a:prstGeom prst="rect">
            <a:avLst/>
          </a:prstGeom>
        </p:spPr>
      </p:pic>
      <p:sp>
        <p:nvSpPr>
          <p:cNvPr id="83" name="Shape 69"/>
          <p:cNvSpPr/>
          <p:nvPr/>
        </p:nvSpPr>
        <p:spPr>
          <a:xfrm>
            <a:off x="8328355" y="4229100"/>
            <a:ext cx="457200" cy="457200"/>
          </a:xfrm>
          <a:prstGeom prst="roundRect">
            <a:avLst>
              <a:gd name="adj" fmla="val 50000"/>
            </a:avLst>
          </a:prstGeom>
          <a:solidFill>
            <a:srgbClr val="06B6D4">
              <a:alpha val="10000"/>
            </a:srgbClr>
          </a:solidFill>
          <a:ln/>
        </p:spPr>
      </p:sp>
      <p:pic>
        <p:nvPicPr>
          <p:cNvPr id="84" name="Image 12" descr="preencoded.png">    </p:cNvPr>
          <p:cNvPicPr>
            <a:picLocks noChangeAspect="1"/>
          </p:cNvPicPr>
          <p:nvPr/>
        </p:nvPicPr>
        <p:blipFill>
          <a:blip r:embed="rId13"/>
          <a:srcRect l="-1282" r="-1282" t="0" b="0"/>
          <a:stretch/>
        </p:blipFill>
        <p:spPr>
          <a:xfrm>
            <a:off x="8447227" y="4362602"/>
            <a:ext cx="219456" cy="190195"/>
          </a:xfrm>
          <a:prstGeom prst="rect">
            <a:avLst/>
          </a:prstGeom>
        </p:spPr>
      </p:pic>
      <p:sp>
        <p:nvSpPr>
          <p:cNvPr id="85" name="Text 70"/>
          <p:cNvSpPr txBox="1"/>
          <p:nvPr/>
        </p:nvSpPr>
        <p:spPr>
          <a:xfrm>
            <a:off x="8937346" y="4240987"/>
            <a:ext cx="9866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ビデオ制作</a:t>
            </a:r>
            <a:endParaRPr lang="en-US" sz="1300" dirty="0"/>
          </a:p>
        </p:txBody>
      </p:sp>
      <p:sp>
        <p:nvSpPr>
          <p:cNvPr id="86" name="Text 71"/>
          <p:cNvSpPr txBox="1"/>
          <p:nvPr/>
        </p:nvSpPr>
        <p:spPr>
          <a:xfrm>
            <a:off x="8937346" y="4475074"/>
            <a:ext cx="1038758"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Media Production</a:t>
            </a:r>
            <a:endParaRPr lang="en-US" sz="900" dirty="0"/>
          </a:p>
        </p:txBody>
      </p:sp>
      <p:sp>
        <p:nvSpPr>
          <p:cNvPr id="87" name="Text 72"/>
          <p:cNvSpPr txBox="1"/>
          <p:nvPr/>
        </p:nvSpPr>
        <p:spPr>
          <a:xfrm>
            <a:off x="8328355" y="4839005"/>
            <a:ext cx="3074213" cy="5815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企画に必要な背景資料の調査や、制作に関連する映像素材・参考事例の収集を自動化。プリプロダクション段階のリサーチコストを削減します。</a:t>
            </a:r>
            <a:endParaRPr lang="en-US" sz="900" dirty="0"/>
          </a:p>
        </p:txBody>
      </p:sp>
      <p:sp>
        <p:nvSpPr>
          <p:cNvPr id="88" name="Shape 73"/>
          <p:cNvSpPr/>
          <p:nvPr/>
        </p:nvSpPr>
        <p:spPr>
          <a:xfrm>
            <a:off x="8328355" y="5585155"/>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89" name="Text 74"/>
          <p:cNvSpPr txBox="1"/>
          <p:nvPr/>
        </p:nvSpPr>
        <p:spPr>
          <a:xfrm>
            <a:off x="8413394" y="5632704"/>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#リサーチ</a:t>
            </a:r>
            <a:endParaRPr lang="en-US" sz="800" dirty="0"/>
          </a:p>
        </p:txBody>
      </p:sp>
      <p:sp>
        <p:nvSpPr>
          <p:cNvPr id="90" name="Shape 75"/>
          <p:cNvSpPr/>
          <p:nvPr/>
        </p:nvSpPr>
        <p:spPr>
          <a:xfrm>
            <a:off x="9010498" y="5585155"/>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91" name="Text 76"/>
          <p:cNvSpPr txBox="1"/>
          <p:nvPr/>
        </p:nvSpPr>
        <p:spPr>
          <a:xfrm>
            <a:off x="9096451" y="5632704"/>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#素材収集</a:t>
            </a:r>
            <a:endParaRPr lang="en-US" sz="800" dirty="0"/>
          </a:p>
        </p:txBody>
      </p:sp>
      <p:sp>
        <p:nvSpPr>
          <p:cNvPr id="92" name="Shape 77"/>
          <p:cNvSpPr/>
          <p:nvPr/>
        </p:nvSpPr>
        <p:spPr>
          <a:xfrm>
            <a:off x="9693554" y="5585155"/>
            <a:ext cx="609905" cy="237744"/>
          </a:xfrm>
          <a:prstGeom prst="roundRect">
            <a:avLst>
              <a:gd name="adj" fmla="val 61538"/>
            </a:avLst>
          </a:prstGeom>
          <a:solidFill>
            <a:srgbClr val="FFFFFF">
              <a:alpha val="5000"/>
            </a:srgbClr>
          </a:solidFill>
          <a:ln w="12700">
            <a:solidFill>
              <a:srgbClr val="FFFFFF">
                <a:alpha val="5000"/>
              </a:srgbClr>
            </a:solidFill>
            <a:prstDash val="solid"/>
          </a:ln>
        </p:spPr>
      </p:sp>
      <p:sp>
        <p:nvSpPr>
          <p:cNvPr id="93" name="Text 78"/>
          <p:cNvSpPr txBox="1"/>
          <p:nvPr/>
        </p:nvSpPr>
        <p:spPr>
          <a:xfrm>
            <a:off x="9779508" y="5632704"/>
            <a:ext cx="514807" cy="143561"/>
          </a:xfrm>
          <a:prstGeom prst="rect">
            <a:avLst/>
          </a:prstGeom>
          <a:noFill/>
          <a:ln/>
        </p:spPr>
        <p:txBody>
          <a:bodyPr wrap="square" lIns="0" tIns="0" rIns="0" bIns="0" rtlCol="0" anchor="ctr"/>
          <a:lstStyle/>
          <a:p>
            <a:pPr algn="l" indent="0" marL="0">
              <a:buNone/>
            </a:pPr>
            <a:r>
              <a:rPr lang="en-US" sz="800" dirty="0">
                <a:solidFill>
                  <a:srgbClr val="E2E8F0"/>
                </a:solidFill>
                <a:latin typeface="Noto Sans JP" pitchFamily="34" charset="0"/>
                <a:ea typeface="Noto Sans JP" pitchFamily="34" charset="-122"/>
                <a:cs typeface="Noto Sans JP" pitchFamily="34" charset="-120"/>
              </a:rPr>
              <a:t>#企画立案</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1904695" y="-1904695"/>
            <a:ext cx="7619695" cy="7619695"/>
          </a:xfrm>
          <a:prstGeom prst="ellipse">
            <a:avLst/>
          </a:prstGeom>
          <a:solidFill>
            <a:srgbClr val="3B82F6">
              <a:alpha val="10000"/>
            </a:srgbClr>
          </a:solidFill>
          <a:ln/>
        </p:spPr>
      </p:sp>
      <p:sp>
        <p:nvSpPr>
          <p:cNvPr id="5" name="Shape 3"/>
          <p:cNvSpPr/>
          <p:nvPr/>
        </p:nvSpPr>
        <p:spPr>
          <a:xfrm>
            <a:off x="7429500" y="2095805"/>
            <a:ext cx="5715000" cy="5715000"/>
          </a:xfrm>
          <a:prstGeom prst="ellipse">
            <a:avLst/>
          </a:prstGeom>
          <a:solidFill>
            <a:srgbClr val="8B5CF6">
              <a:alpha val="10000"/>
            </a:srgbClr>
          </a:solidFill>
          <a:ln/>
        </p:spPr>
      </p:sp>
      <p:pic>
        <p:nvPicPr>
          <p:cNvPr id="6" name="Image 0" descr="preencoded.png">    </p:cNvPr>
          <p:cNvPicPr>
            <a:picLocks noChangeAspect="1"/>
          </p:cNvPicPr>
          <p:nvPr/>
        </p:nvPicPr>
        <p:blipFill>
          <a:blip r:embed="rId1">
            <a:alphaModFix amt="60000"/>
          </a:blip>
          <a:srcRect l="11108" r="11108" t="0" b="0"/>
          <a:stretch/>
        </p:blipFill>
        <p:spPr>
          <a:xfrm>
            <a:off x="0" y="0"/>
            <a:ext cx="4267505" cy="6858000"/>
          </a:xfrm>
          <a:prstGeom prst="rect">
            <a:avLst/>
          </a:prstGeom>
        </p:spPr>
      </p:pic>
      <p:sp>
        <p:nvSpPr>
          <p:cNvPr id="7" name="Shape 4"/>
          <p:cNvSpPr/>
          <p:nvPr/>
        </p:nvSpPr>
        <p:spPr>
          <a:xfrm>
            <a:off x="0" y="0"/>
            <a:ext cx="4267505" cy="6858000"/>
          </a:xfrm>
          <a:prstGeom prst="rect">
            <a:avLst/>
          </a:prstGeom>
          <a:solidFill>
            <a:srgbClr val="0F172A">
              <a:alpha val="70000"/>
            </a:srgbClr>
          </a:solidFill>
          <a:ln/>
        </p:spPr>
      </p:sp>
      <p:pic>
        <p:nvPicPr>
          <p:cNvPr id="8" name="Image 1" descr="preencoded.png">    </p:cNvPr>
          <p:cNvPicPr>
            <a:picLocks noChangeAspect="1"/>
          </p:cNvPicPr>
          <p:nvPr/>
        </p:nvPicPr>
        <p:blipFill>
          <a:blip r:embed="rId2"/>
          <a:srcRect l="-1507" r="-1507" t="0" b="0"/>
          <a:stretch/>
        </p:blipFill>
        <p:spPr>
          <a:xfrm>
            <a:off x="543154" y="4361688"/>
            <a:ext cx="171907" cy="133502"/>
          </a:xfrm>
          <a:prstGeom prst="rect">
            <a:avLst/>
          </a:prstGeom>
        </p:spPr>
      </p:pic>
      <p:sp>
        <p:nvSpPr>
          <p:cNvPr id="9" name="Text 5"/>
          <p:cNvSpPr txBox="1"/>
          <p:nvPr/>
        </p:nvSpPr>
        <p:spPr>
          <a:xfrm>
            <a:off x="790956" y="4327855"/>
            <a:ext cx="1100938" cy="200254"/>
          </a:xfrm>
          <a:prstGeom prst="rect">
            <a:avLst/>
          </a:prstGeom>
          <a:noFill/>
          <a:ln/>
        </p:spPr>
        <p:txBody>
          <a:bodyPr wrap="square" lIns="0" tIns="0" rIns="0" bIns="0" rtlCol="0" anchor="ctr"/>
          <a:lstStyle/>
          <a:p>
            <a:pPr algn="l" indent="0" marL="0">
              <a:buNone/>
            </a:pPr>
            <a:r>
              <a:rPr lang="en-US" sz="1000" b="1" dirty="0">
                <a:solidFill>
                  <a:srgbClr val="60A5FA"/>
                </a:solidFill>
                <a:latin typeface="Noto Sans JP" pitchFamily="34" charset="0"/>
                <a:ea typeface="Noto Sans JP" pitchFamily="34" charset="-122"/>
                <a:cs typeface="Noto Sans JP" pitchFamily="34" charset="-120"/>
              </a:rPr>
              <a:t>Autonomous AI</a:t>
            </a:r>
            <a:endParaRPr lang="en-US" sz="1000" dirty="0"/>
          </a:p>
        </p:txBody>
      </p:sp>
      <p:sp>
        <p:nvSpPr>
          <p:cNvPr id="10" name="Shape 6"/>
          <p:cNvSpPr/>
          <p:nvPr/>
        </p:nvSpPr>
        <p:spPr>
          <a:xfrm>
            <a:off x="381305" y="5962802"/>
            <a:ext cx="38405" cy="514807"/>
          </a:xfrm>
          <a:prstGeom prst="rect">
            <a:avLst/>
          </a:prstGeom>
          <a:solidFill>
            <a:srgbClr val="60A5FA"/>
          </a:solidFill>
          <a:ln/>
        </p:spPr>
      </p:sp>
      <p:sp>
        <p:nvSpPr>
          <p:cNvPr id="11" name="Shape 7"/>
          <p:cNvSpPr/>
          <p:nvPr/>
        </p:nvSpPr>
        <p:spPr>
          <a:xfrm>
            <a:off x="381305" y="4242816"/>
            <a:ext cx="1571854" cy="371246"/>
          </a:xfrm>
          <a:prstGeom prst="roundRect">
            <a:avLst>
              <a:gd name="adj" fmla="val 189466"/>
            </a:avLst>
          </a:prstGeom>
          <a:solidFill>
            <a:srgbClr val="3B82F6">
              <a:alpha val="20000"/>
            </a:srgbClr>
          </a:solidFill>
          <a:ln w="12700">
            <a:solidFill>
              <a:srgbClr val="3B82F6">
                <a:alpha val="40000"/>
              </a:srgbClr>
            </a:solidFill>
            <a:prstDash val="solid"/>
          </a:ln>
        </p:spPr>
      </p:sp>
      <p:sp>
        <p:nvSpPr>
          <p:cNvPr id="12" name="Text 8"/>
          <p:cNvSpPr txBox="1"/>
          <p:nvPr/>
        </p:nvSpPr>
        <p:spPr>
          <a:xfrm>
            <a:off x="381305" y="4718304"/>
            <a:ext cx="3172054" cy="667512"/>
          </a:xfrm>
          <a:prstGeom prst="rect">
            <a:avLst/>
          </a:prstGeom>
          <a:noFill/>
          <a:ln/>
        </p:spPr>
        <p:txBody>
          <a:bodyPr wrap="square" lIns="0" tIns="0" rIns="0" bIns="0" rtlCol="0" anchor="ctr"/>
          <a:lstStyle/>
          <a:p>
            <a:pPr algn="l" indent="0" marL="0">
              <a:buNone/>
            </a:pPr>
            <a:r>
              <a:rPr lang="en-US" sz="3600" b="1" dirty="0">
                <a:solidFill>
                  <a:srgbClr val="FFFFFF"/>
                </a:solidFill>
                <a:latin typeface="Noto Sans JP" pitchFamily="34" charset="0"/>
                <a:ea typeface="Noto Sans JP" pitchFamily="34" charset="-122"/>
                <a:cs typeface="Noto Sans JP" pitchFamily="34" charset="-120"/>
              </a:rPr>
              <a:t>Super Agent</a:t>
            </a:r>
            <a:endParaRPr lang="en-US" sz="3600" dirty="0"/>
          </a:p>
        </p:txBody>
      </p:sp>
      <p:sp>
        <p:nvSpPr>
          <p:cNvPr id="13" name="Text 9"/>
          <p:cNvSpPr txBox="1"/>
          <p:nvPr/>
        </p:nvSpPr>
        <p:spPr>
          <a:xfrm>
            <a:off x="381305" y="5221224"/>
            <a:ext cx="3096158" cy="667512"/>
          </a:xfrm>
          <a:prstGeom prst="rect">
            <a:avLst/>
          </a:prstGeom>
          <a:noFill/>
          <a:ln/>
        </p:spPr>
        <p:txBody>
          <a:bodyPr wrap="square" lIns="0" tIns="0" rIns="0" bIns="0" rtlCol="0" anchor="ctr"/>
          <a:lstStyle/>
          <a:p>
            <a:pPr algn="l" indent="0" marL="0">
              <a:buNone/>
            </a:pPr>
            <a:r>
              <a:rPr lang="en-US" sz="3600" b="1" dirty="0">
                <a:solidFill>
                  <a:srgbClr val="FFFFFF"/>
                </a:solidFill>
                <a:latin typeface="Noto Sans JP" pitchFamily="34" charset="0"/>
                <a:ea typeface="Noto Sans JP" pitchFamily="34" charset="-122"/>
                <a:cs typeface="Noto Sans JP" pitchFamily="34" charset="-120"/>
              </a:rPr>
              <a:t>Capabilities</a:t>
            </a:r>
            <a:endParaRPr lang="en-US" sz="3600" dirty="0"/>
          </a:p>
        </p:txBody>
      </p:sp>
      <p:sp>
        <p:nvSpPr>
          <p:cNvPr id="14" name="Text 10"/>
          <p:cNvSpPr txBox="1"/>
          <p:nvPr/>
        </p:nvSpPr>
        <p:spPr>
          <a:xfrm>
            <a:off x="571500" y="5962802"/>
            <a:ext cx="1672438" cy="247802"/>
          </a:xfrm>
          <a:prstGeom prst="rect">
            <a:avLst/>
          </a:prstGeom>
          <a:noFill/>
          <a:ln/>
        </p:spPr>
        <p:txBody>
          <a:bodyPr wrap="square" lIns="0" tIns="0" rIns="0" bIns="0" rtlCol="0" anchor="ctr"/>
          <a:lstStyle/>
          <a:p>
            <a:pPr algn="l" indent="0" marL="0">
              <a:buNone/>
            </a:pPr>
            <a:r>
              <a:rPr lang="en-US" sz="1300" dirty="0">
                <a:solidFill>
                  <a:srgbClr val="BFDBFE"/>
                </a:solidFill>
                <a:latin typeface="Noto Sans JP" pitchFamily="34" charset="0"/>
                <a:ea typeface="Noto Sans JP" pitchFamily="34" charset="-122"/>
                <a:cs typeface="Noto Sans JP" pitchFamily="34" charset="-120"/>
              </a:rPr>
              <a:t>単なる検索を超えた</a:t>
            </a:r>
            <a:endParaRPr lang="en-US" sz="1300" dirty="0"/>
          </a:p>
        </p:txBody>
      </p:sp>
      <p:sp>
        <p:nvSpPr>
          <p:cNvPr id="15" name="Text 11"/>
          <p:cNvSpPr txBox="1"/>
          <p:nvPr/>
        </p:nvSpPr>
        <p:spPr>
          <a:xfrm>
            <a:off x="571500" y="6219749"/>
            <a:ext cx="1843430" cy="247802"/>
          </a:xfrm>
          <a:prstGeom prst="rect">
            <a:avLst/>
          </a:prstGeom>
          <a:noFill/>
          <a:ln/>
        </p:spPr>
        <p:txBody>
          <a:bodyPr wrap="square" lIns="0" tIns="0" rIns="0" bIns="0" rtlCol="0" anchor="ctr"/>
          <a:lstStyle/>
          <a:p>
            <a:pPr algn="l" indent="0" marL="0">
              <a:buNone/>
            </a:pPr>
            <a:r>
              <a:rPr lang="en-US" sz="1300" dirty="0">
                <a:solidFill>
                  <a:srgbClr val="BFDBFE"/>
                </a:solidFill>
                <a:latin typeface="Noto Sans JP" pitchFamily="34" charset="0"/>
                <a:ea typeface="Noto Sans JP" pitchFamily="34" charset="-122"/>
                <a:cs typeface="Noto Sans JP" pitchFamily="34" charset="-120"/>
              </a:rPr>
              <a:t>自律的タスク実行能力</a:t>
            </a:r>
            <a:endParaRPr lang="en-US" sz="1300" dirty="0"/>
          </a:p>
        </p:txBody>
      </p:sp>
      <p:sp>
        <p:nvSpPr>
          <p:cNvPr id="16" name="Shape 12"/>
          <p:cNvSpPr/>
          <p:nvPr/>
        </p:nvSpPr>
        <p:spPr>
          <a:xfrm>
            <a:off x="4839005" y="1077163"/>
            <a:ext cx="6782105" cy="9144"/>
          </a:xfrm>
          <a:prstGeom prst="rect">
            <a:avLst/>
          </a:prstGeom>
          <a:solidFill>
            <a:srgbClr val="FFFFFF">
              <a:alpha val="10000"/>
            </a:srgbClr>
          </a:solidFill>
          <a:ln/>
        </p:spPr>
      </p:sp>
      <p:pic>
        <p:nvPicPr>
          <p:cNvPr id="17" name="Image 2" descr="preencoded.png">    </p:cNvPr>
          <p:cNvPicPr>
            <a:picLocks noChangeAspect="1"/>
          </p:cNvPicPr>
          <p:nvPr/>
        </p:nvPicPr>
        <p:blipFill>
          <a:blip r:embed="rId3"/>
          <a:srcRect l="0" r="0" t="0" b="0"/>
          <a:stretch/>
        </p:blipFill>
        <p:spPr>
          <a:xfrm>
            <a:off x="4839005" y="552298"/>
            <a:ext cx="304495" cy="304495"/>
          </a:xfrm>
          <a:prstGeom prst="rect">
            <a:avLst/>
          </a:prstGeom>
        </p:spPr>
      </p:pic>
      <p:sp>
        <p:nvSpPr>
          <p:cNvPr id="18" name="Shape 13"/>
          <p:cNvSpPr/>
          <p:nvPr/>
        </p:nvSpPr>
        <p:spPr>
          <a:xfrm>
            <a:off x="4839005" y="1371600"/>
            <a:ext cx="6782105" cy="1095451"/>
          </a:xfrm>
          <a:prstGeom prst="roundRect">
            <a:avLst>
              <a:gd name="adj" fmla="val 11614"/>
            </a:avLst>
          </a:prstGeom>
          <a:solidFill>
            <a:srgbClr val="1E293B">
              <a:alpha val="40000"/>
            </a:srgbClr>
          </a:solidFill>
          <a:ln w="12700">
            <a:solidFill>
              <a:srgbClr val="FFFFFF">
                <a:alpha val="5000"/>
              </a:srgbClr>
            </a:solidFill>
            <a:prstDash val="solid"/>
          </a:ln>
        </p:spPr>
      </p:sp>
      <p:sp>
        <p:nvSpPr>
          <p:cNvPr id="19" name="Shape 14"/>
          <p:cNvSpPr/>
          <p:nvPr/>
        </p:nvSpPr>
        <p:spPr>
          <a:xfrm>
            <a:off x="5038344" y="1571854"/>
            <a:ext cx="476402" cy="476402"/>
          </a:xfrm>
          <a:prstGeom prst="roundRect">
            <a:avLst>
              <a:gd name="adj" fmla="val 46065"/>
            </a:avLst>
          </a:prstGeom>
          <a:solidFill>
            <a:srgbClr val="3B82F6">
              <a:alpha val="10000"/>
            </a:srgbClr>
          </a:solidFill>
          <a:ln/>
        </p:spPr>
      </p:sp>
      <p:pic>
        <p:nvPicPr>
          <p:cNvPr id="20" name="Image 3" descr="preencoded.png">    </p:cNvPr>
          <p:cNvPicPr>
            <a:picLocks noChangeAspect="1"/>
          </p:cNvPicPr>
          <p:nvPr/>
        </p:nvPicPr>
        <p:blipFill>
          <a:blip r:embed="rId4"/>
          <a:srcRect l="0" r="0" t="0" b="0"/>
          <a:stretch/>
        </p:blipFill>
        <p:spPr>
          <a:xfrm>
            <a:off x="5162702" y="1695298"/>
            <a:ext cx="228600" cy="228600"/>
          </a:xfrm>
          <a:prstGeom prst="rect">
            <a:avLst/>
          </a:prstGeom>
        </p:spPr>
      </p:pic>
      <p:sp>
        <p:nvSpPr>
          <p:cNvPr id="21" name="Shape 15"/>
          <p:cNvSpPr/>
          <p:nvPr/>
        </p:nvSpPr>
        <p:spPr>
          <a:xfrm>
            <a:off x="4839005" y="2619756"/>
            <a:ext cx="6782105" cy="1095451"/>
          </a:xfrm>
          <a:prstGeom prst="roundRect">
            <a:avLst>
              <a:gd name="adj" fmla="val 11614"/>
            </a:avLst>
          </a:prstGeom>
          <a:solidFill>
            <a:srgbClr val="1E293B">
              <a:alpha val="40000"/>
            </a:srgbClr>
          </a:solidFill>
          <a:ln w="12700">
            <a:solidFill>
              <a:srgbClr val="FFFFFF">
                <a:alpha val="5000"/>
              </a:srgbClr>
            </a:solidFill>
            <a:prstDash val="solid"/>
          </a:ln>
        </p:spPr>
      </p:sp>
      <p:sp>
        <p:nvSpPr>
          <p:cNvPr id="22" name="Shape 16"/>
          <p:cNvSpPr/>
          <p:nvPr/>
        </p:nvSpPr>
        <p:spPr>
          <a:xfrm>
            <a:off x="5038344" y="2819095"/>
            <a:ext cx="476402" cy="476402"/>
          </a:xfrm>
          <a:prstGeom prst="roundRect">
            <a:avLst>
              <a:gd name="adj" fmla="val 46065"/>
            </a:avLst>
          </a:prstGeom>
          <a:solidFill>
            <a:srgbClr val="F472B6">
              <a:alpha val="10000"/>
            </a:srgbClr>
          </a:solidFill>
          <a:ln/>
        </p:spPr>
      </p:sp>
      <p:pic>
        <p:nvPicPr>
          <p:cNvPr id="23" name="Image 4" descr="preencoded.png">    </p:cNvPr>
          <p:cNvPicPr>
            <a:picLocks noChangeAspect="1"/>
          </p:cNvPicPr>
          <p:nvPr/>
        </p:nvPicPr>
        <p:blipFill>
          <a:blip r:embed="rId5"/>
          <a:srcRect l="0" r="0" t="-45" b="-45"/>
          <a:stretch/>
        </p:blipFill>
        <p:spPr>
          <a:xfrm>
            <a:off x="5148072" y="2943454"/>
            <a:ext cx="256946" cy="228600"/>
          </a:xfrm>
          <a:prstGeom prst="rect">
            <a:avLst/>
          </a:prstGeom>
        </p:spPr>
      </p:pic>
      <p:sp>
        <p:nvSpPr>
          <p:cNvPr id="24" name="Shape 17"/>
          <p:cNvSpPr/>
          <p:nvPr/>
        </p:nvSpPr>
        <p:spPr>
          <a:xfrm>
            <a:off x="4839005" y="3866998"/>
            <a:ext cx="6782105" cy="1095451"/>
          </a:xfrm>
          <a:prstGeom prst="roundRect">
            <a:avLst>
              <a:gd name="adj" fmla="val 11614"/>
            </a:avLst>
          </a:prstGeom>
          <a:solidFill>
            <a:srgbClr val="1E293B">
              <a:alpha val="40000"/>
            </a:srgbClr>
          </a:solidFill>
          <a:ln w="12700">
            <a:solidFill>
              <a:srgbClr val="FFFFFF">
                <a:alpha val="5000"/>
              </a:srgbClr>
            </a:solidFill>
            <a:prstDash val="solid"/>
          </a:ln>
        </p:spPr>
      </p:sp>
      <p:sp>
        <p:nvSpPr>
          <p:cNvPr id="25" name="Shape 18"/>
          <p:cNvSpPr/>
          <p:nvPr/>
        </p:nvSpPr>
        <p:spPr>
          <a:xfrm>
            <a:off x="5038344" y="4067251"/>
            <a:ext cx="476402" cy="476402"/>
          </a:xfrm>
          <a:prstGeom prst="roundRect">
            <a:avLst>
              <a:gd name="adj" fmla="val 46065"/>
            </a:avLst>
          </a:prstGeom>
          <a:solidFill>
            <a:srgbClr val="A78BFA">
              <a:alpha val="10000"/>
            </a:srgbClr>
          </a:solidFill>
          <a:ln/>
        </p:spPr>
      </p:sp>
      <p:pic>
        <p:nvPicPr>
          <p:cNvPr id="26" name="Image 5" descr="preencoded.png">    </p:cNvPr>
          <p:cNvPicPr>
            <a:picLocks noChangeAspect="1"/>
          </p:cNvPicPr>
          <p:nvPr/>
        </p:nvPicPr>
        <p:blipFill>
          <a:blip r:embed="rId6"/>
          <a:srcRect l="0" r="0" t="0" b="0"/>
          <a:stretch/>
        </p:blipFill>
        <p:spPr>
          <a:xfrm>
            <a:off x="5162702" y="4190695"/>
            <a:ext cx="228600" cy="228600"/>
          </a:xfrm>
          <a:prstGeom prst="rect">
            <a:avLst/>
          </a:prstGeom>
        </p:spPr>
      </p:pic>
      <p:sp>
        <p:nvSpPr>
          <p:cNvPr id="27" name="Shape 19"/>
          <p:cNvSpPr/>
          <p:nvPr/>
        </p:nvSpPr>
        <p:spPr>
          <a:xfrm>
            <a:off x="4839005" y="5115154"/>
            <a:ext cx="6782105" cy="1095451"/>
          </a:xfrm>
          <a:prstGeom prst="roundRect">
            <a:avLst>
              <a:gd name="adj" fmla="val 11614"/>
            </a:avLst>
          </a:prstGeom>
          <a:solidFill>
            <a:srgbClr val="1E293B">
              <a:alpha val="40000"/>
            </a:srgbClr>
          </a:solidFill>
          <a:ln w="12700">
            <a:solidFill>
              <a:srgbClr val="FFFFFF">
                <a:alpha val="5000"/>
              </a:srgbClr>
            </a:solidFill>
            <a:prstDash val="solid"/>
          </a:ln>
        </p:spPr>
      </p:sp>
      <p:sp>
        <p:nvSpPr>
          <p:cNvPr id="28" name="Shape 20"/>
          <p:cNvSpPr/>
          <p:nvPr/>
        </p:nvSpPr>
        <p:spPr>
          <a:xfrm>
            <a:off x="5038344" y="5315407"/>
            <a:ext cx="476402" cy="476402"/>
          </a:xfrm>
          <a:prstGeom prst="roundRect">
            <a:avLst>
              <a:gd name="adj" fmla="val 46065"/>
            </a:avLst>
          </a:prstGeom>
          <a:solidFill>
            <a:srgbClr val="34D399">
              <a:alpha val="10000"/>
            </a:srgbClr>
          </a:solidFill>
          <a:ln/>
        </p:spPr>
      </p:sp>
      <p:pic>
        <p:nvPicPr>
          <p:cNvPr id="29" name="Image 6" descr="preencoded.png">    </p:cNvPr>
          <p:cNvPicPr>
            <a:picLocks noChangeAspect="1"/>
          </p:cNvPicPr>
          <p:nvPr/>
        </p:nvPicPr>
        <p:blipFill>
          <a:blip r:embed="rId7"/>
          <a:srcRect l="0" r="0" t="-45" b="-45"/>
          <a:stretch/>
        </p:blipFill>
        <p:spPr>
          <a:xfrm>
            <a:off x="5148072" y="5438851"/>
            <a:ext cx="256946" cy="228600"/>
          </a:xfrm>
          <a:prstGeom prst="rect">
            <a:avLst/>
          </a:prstGeom>
        </p:spPr>
      </p:pic>
      <p:sp>
        <p:nvSpPr>
          <p:cNvPr id="30" name="Shape 21"/>
          <p:cNvSpPr/>
          <p:nvPr/>
        </p:nvSpPr>
        <p:spPr>
          <a:xfrm>
            <a:off x="4839005" y="6362395"/>
            <a:ext cx="6782105" cy="1095451"/>
          </a:xfrm>
          <a:prstGeom prst="roundRect">
            <a:avLst>
              <a:gd name="adj" fmla="val 11614"/>
            </a:avLst>
          </a:prstGeom>
          <a:solidFill>
            <a:srgbClr val="1E293B">
              <a:alpha val="40000"/>
            </a:srgbClr>
          </a:solidFill>
          <a:ln w="12700">
            <a:solidFill>
              <a:srgbClr val="FFFFFF">
                <a:alpha val="5000"/>
              </a:srgbClr>
            </a:solidFill>
            <a:prstDash val="solid"/>
          </a:ln>
        </p:spPr>
      </p:sp>
      <p:sp>
        <p:nvSpPr>
          <p:cNvPr id="31" name="Shape 22"/>
          <p:cNvSpPr/>
          <p:nvPr/>
        </p:nvSpPr>
        <p:spPr>
          <a:xfrm>
            <a:off x="5038344" y="6562649"/>
            <a:ext cx="476402" cy="476402"/>
          </a:xfrm>
          <a:prstGeom prst="roundRect">
            <a:avLst>
              <a:gd name="adj" fmla="val 46065"/>
            </a:avLst>
          </a:prstGeom>
          <a:solidFill>
            <a:srgbClr val="FBBF24">
              <a:alpha val="10000"/>
            </a:srgbClr>
          </a:solidFill>
          <a:ln/>
        </p:spPr>
      </p:sp>
      <p:pic>
        <p:nvPicPr>
          <p:cNvPr id="32" name="Image 7" descr="preencoded.png">    </p:cNvPr>
          <p:cNvPicPr>
            <a:picLocks noChangeAspect="1"/>
          </p:cNvPicPr>
          <p:nvPr/>
        </p:nvPicPr>
        <p:blipFill>
          <a:blip r:embed="rId8"/>
          <a:srcRect l="0" r="0" t="-45" b="-45"/>
          <a:stretch/>
        </p:blipFill>
        <p:spPr>
          <a:xfrm>
            <a:off x="5148072" y="6687007"/>
            <a:ext cx="256946" cy="228600"/>
          </a:xfrm>
          <a:prstGeom prst="rect">
            <a:avLst/>
          </a:prstGeom>
        </p:spPr>
      </p:pic>
      <p:sp>
        <p:nvSpPr>
          <p:cNvPr id="33" name="Text 23"/>
          <p:cNvSpPr txBox="1"/>
          <p:nvPr/>
        </p:nvSpPr>
        <p:spPr>
          <a:xfrm>
            <a:off x="5286146" y="485546"/>
            <a:ext cx="2677363"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Super Agent機能</a:t>
            </a:r>
            <a:endParaRPr lang="en-US" sz="2400" dirty="0"/>
          </a:p>
        </p:txBody>
      </p:sp>
      <p:sp>
        <p:nvSpPr>
          <p:cNvPr id="34" name="Text 24"/>
          <p:cNvSpPr txBox="1"/>
          <p:nvPr/>
        </p:nvSpPr>
        <p:spPr>
          <a:xfrm>
            <a:off x="5705856" y="1571854"/>
            <a:ext cx="19010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自動音声通話 Connect</a:t>
            </a:r>
            <a:endParaRPr lang="en-US" sz="1300" dirty="0"/>
          </a:p>
        </p:txBody>
      </p:sp>
      <p:sp>
        <p:nvSpPr>
          <p:cNvPr id="35" name="Text 25"/>
          <p:cNvSpPr txBox="1"/>
          <p:nvPr/>
        </p:nvSpPr>
        <p:spPr>
          <a:xfrm>
            <a:off x="5705856" y="1867205"/>
            <a:ext cx="5691226"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予約や問い合わせをAIエージェントが代行。人間のような自然な会話で電話対応を自律的に行います。</a:t>
            </a:r>
            <a:endParaRPr lang="en-US" sz="1000" dirty="0"/>
          </a:p>
        </p:txBody>
      </p:sp>
      <p:sp>
        <p:nvSpPr>
          <p:cNvPr id="36" name="Text 26"/>
          <p:cNvSpPr txBox="1"/>
          <p:nvPr/>
        </p:nvSpPr>
        <p:spPr>
          <a:xfrm>
            <a:off x="5705856" y="2819095"/>
            <a:ext cx="2091233"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プレゼン資料作成 Create</a:t>
            </a:r>
            <a:endParaRPr lang="en-US" sz="1300" dirty="0"/>
          </a:p>
        </p:txBody>
      </p:sp>
      <p:sp>
        <p:nvSpPr>
          <p:cNvPr id="37" name="Text 27"/>
          <p:cNvSpPr txBox="1"/>
          <p:nvPr/>
        </p:nvSpPr>
        <p:spPr>
          <a:xfrm>
            <a:off x="5705856" y="3114446"/>
            <a:ext cx="5691226"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トピックを入力するだけで、構成案の策定からスライドデザイン、画像生成までを一貫して自動作成します。</a:t>
            </a:r>
            <a:endParaRPr lang="en-US" sz="1000" dirty="0"/>
          </a:p>
        </p:txBody>
      </p:sp>
      <p:sp>
        <p:nvSpPr>
          <p:cNvPr id="38" name="Text 28"/>
          <p:cNvSpPr txBox="1"/>
          <p:nvPr/>
        </p:nvSpPr>
        <p:spPr>
          <a:xfrm>
            <a:off x="5705856" y="4067251"/>
            <a:ext cx="1881835"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自律ビデオ生成 Media</a:t>
            </a:r>
            <a:endParaRPr lang="en-US" sz="1300" dirty="0"/>
          </a:p>
        </p:txBody>
      </p:sp>
      <p:sp>
        <p:nvSpPr>
          <p:cNvPr id="39" name="Text 29"/>
          <p:cNvSpPr txBox="1"/>
          <p:nvPr/>
        </p:nvSpPr>
        <p:spPr>
          <a:xfrm>
            <a:off x="5705856" y="4362602"/>
            <a:ext cx="5691226"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スクリプト作成から映像素材の収集・結合までを行い、説明動画やマーケティング用ビデオを自動生成します。</a:t>
            </a:r>
            <a:endParaRPr lang="en-US" sz="1000" dirty="0"/>
          </a:p>
        </p:txBody>
      </p:sp>
      <p:sp>
        <p:nvSpPr>
          <p:cNvPr id="40" name="Text 30"/>
          <p:cNvSpPr txBox="1"/>
          <p:nvPr/>
        </p:nvSpPr>
        <p:spPr>
          <a:xfrm>
            <a:off x="5705856" y="5315407"/>
            <a:ext cx="2024482"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市場調査・分析 Analyze</a:t>
            </a:r>
            <a:endParaRPr lang="en-US" sz="1300" dirty="0"/>
          </a:p>
        </p:txBody>
      </p:sp>
      <p:sp>
        <p:nvSpPr>
          <p:cNvPr id="41" name="Text 31"/>
          <p:cNvSpPr txBox="1"/>
          <p:nvPr/>
        </p:nvSpPr>
        <p:spPr>
          <a:xfrm>
            <a:off x="5705856" y="5609844"/>
            <a:ext cx="5701284"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深層Webまで調査範囲を広げ、競合分析や市場トレンドに関する包括的なレポートを自律的にまとめ上げます。</a:t>
            </a:r>
            <a:endParaRPr lang="en-US" sz="1000" dirty="0"/>
          </a:p>
        </p:txBody>
      </p:sp>
      <p:sp>
        <p:nvSpPr>
          <p:cNvPr id="42" name="Text 32"/>
          <p:cNvSpPr txBox="1"/>
          <p:nvPr/>
        </p:nvSpPr>
        <p:spPr>
          <a:xfrm>
            <a:off x="5705856" y="6562649"/>
            <a:ext cx="2481682"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マルチモーダル対応 Integrate</a:t>
            </a:r>
            <a:endParaRPr lang="en-US" sz="1300" dirty="0"/>
          </a:p>
        </p:txBody>
      </p:sp>
      <p:sp>
        <p:nvSpPr>
          <p:cNvPr id="43" name="Text 33"/>
          <p:cNvSpPr txBox="1"/>
          <p:nvPr/>
        </p:nvSpPr>
        <p:spPr>
          <a:xfrm>
            <a:off x="5705856" y="6858000"/>
            <a:ext cx="5701284"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テキストだけでなく、画像、音声、動画など複数のデータ形式を統合的に理解し、処理することが可能です。</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7429500" y="-952805"/>
            <a:ext cx="5715000" cy="5715000"/>
          </a:xfrm>
          <a:prstGeom prst="ellipse">
            <a:avLst/>
          </a:prstGeom>
          <a:solidFill>
            <a:srgbClr val="10B981">
              <a:alpha val="15000"/>
            </a:srgbClr>
          </a:solidFill>
          <a:ln/>
        </p:spPr>
      </p:sp>
      <p:sp>
        <p:nvSpPr>
          <p:cNvPr id="5" name="Shape 3"/>
          <p:cNvSpPr/>
          <p:nvPr/>
        </p:nvSpPr>
        <p:spPr>
          <a:xfrm>
            <a:off x="-952805" y="3047695"/>
            <a:ext cx="4762195" cy="4762195"/>
          </a:xfrm>
          <a:prstGeom prst="ellipse">
            <a:avLst/>
          </a:prstGeom>
          <a:solidFill>
            <a:srgbClr val="3B82F6">
              <a:alpha val="15000"/>
            </a:srgbClr>
          </a:solidFill>
          <a:ln/>
        </p:spPr>
      </p:sp>
      <p:sp>
        <p:nvSpPr>
          <p:cNvPr id="6" name="Shape 4"/>
          <p:cNvSpPr/>
          <p:nvPr/>
        </p:nvSpPr>
        <p:spPr>
          <a:xfrm>
            <a:off x="571500" y="1229868"/>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0" r="0" t="0" b="0"/>
          <a:stretch/>
        </p:blipFill>
        <p:spPr>
          <a:xfrm>
            <a:off x="571500" y="457200"/>
            <a:ext cx="304495" cy="304495"/>
          </a:xfrm>
          <a:prstGeom prst="rect">
            <a:avLst/>
          </a:prstGeom>
        </p:spPr>
      </p:pic>
      <p:sp>
        <p:nvSpPr>
          <p:cNvPr id="8" name="Text 5"/>
          <p:cNvSpPr txBox="1"/>
          <p:nvPr/>
        </p:nvSpPr>
        <p:spPr>
          <a:xfrm>
            <a:off x="1019556" y="390449"/>
            <a:ext cx="4172407"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セキュリティ・プライバシー</a:t>
            </a:r>
            <a:endParaRPr lang="en-US" sz="2400" dirty="0"/>
          </a:p>
        </p:txBody>
      </p:sp>
      <p:sp>
        <p:nvSpPr>
          <p:cNvPr id="9" name="Text 6"/>
          <p:cNvSpPr txBox="1"/>
          <p:nvPr/>
        </p:nvSpPr>
        <p:spPr>
          <a:xfrm>
            <a:off x="571500" y="838505"/>
            <a:ext cx="3024835"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堅牢なデータ保護とコンプライアンス基準の遵守</a:t>
            </a:r>
            <a:endParaRPr lang="en-US" sz="1000" dirty="0"/>
          </a:p>
        </p:txBody>
      </p:sp>
      <p:sp>
        <p:nvSpPr>
          <p:cNvPr id="10" name="Shape 7"/>
          <p:cNvSpPr/>
          <p:nvPr/>
        </p:nvSpPr>
        <p:spPr>
          <a:xfrm>
            <a:off x="4000500" y="1524305"/>
            <a:ext cx="7619695" cy="1114654"/>
          </a:xfrm>
          <a:prstGeom prst="roundRect">
            <a:avLst>
              <a:gd name="adj" fmla="val 11218"/>
            </a:avLst>
          </a:prstGeom>
          <a:solidFill>
            <a:srgbClr val="1E293B">
              <a:alpha val="60000"/>
            </a:srgbClr>
          </a:solidFill>
          <a:ln w="12700">
            <a:solidFill>
              <a:srgbClr val="FFFFFF">
                <a:alpha val="5000"/>
              </a:srgbClr>
            </a:solidFill>
            <a:prstDash val="solid"/>
          </a:ln>
        </p:spPr>
      </p:sp>
      <p:sp>
        <p:nvSpPr>
          <p:cNvPr id="11" name="Shape 8"/>
          <p:cNvSpPr/>
          <p:nvPr/>
        </p:nvSpPr>
        <p:spPr>
          <a:xfrm>
            <a:off x="4238244" y="1762049"/>
            <a:ext cx="304495" cy="304495"/>
          </a:xfrm>
          <a:prstGeom prst="ellipse">
            <a:avLst/>
          </a:prstGeom>
          <a:solidFill>
            <a:srgbClr val="10B981"/>
          </a:solidFill>
          <a:ln/>
        </p:spPr>
      </p:sp>
      <p:pic>
        <p:nvPicPr>
          <p:cNvPr id="12" name="Image 1" descr="preencoded.png">    </p:cNvPr>
          <p:cNvPicPr>
            <a:picLocks noChangeAspect="1"/>
          </p:cNvPicPr>
          <p:nvPr/>
        </p:nvPicPr>
        <p:blipFill>
          <a:blip r:embed="rId2"/>
          <a:srcRect l="0" r="0" t="0" b="0"/>
          <a:stretch/>
        </p:blipFill>
        <p:spPr>
          <a:xfrm>
            <a:off x="4315054" y="1837944"/>
            <a:ext cx="152705" cy="152705"/>
          </a:xfrm>
          <a:prstGeom prst="rect">
            <a:avLst/>
          </a:prstGeom>
        </p:spPr>
      </p:pic>
      <p:sp>
        <p:nvSpPr>
          <p:cNvPr id="13" name="Shape 9"/>
          <p:cNvSpPr/>
          <p:nvPr/>
        </p:nvSpPr>
        <p:spPr>
          <a:xfrm>
            <a:off x="10054742" y="1754734"/>
            <a:ext cx="657454" cy="200254"/>
          </a:xfrm>
          <a:prstGeom prst="roundRect">
            <a:avLst>
              <a:gd name="adj" fmla="val 86975"/>
            </a:avLst>
          </a:prstGeom>
          <a:solidFill>
            <a:srgbClr val="FFFFFF">
              <a:alpha val="10000"/>
            </a:srgbClr>
          </a:solidFill>
          <a:ln/>
        </p:spPr>
      </p:sp>
      <p:sp>
        <p:nvSpPr>
          <p:cNvPr id="14" name="Shape 10"/>
          <p:cNvSpPr/>
          <p:nvPr/>
        </p:nvSpPr>
        <p:spPr>
          <a:xfrm>
            <a:off x="10788091" y="1754734"/>
            <a:ext cx="599846" cy="200254"/>
          </a:xfrm>
          <a:prstGeom prst="roundRect">
            <a:avLst>
              <a:gd name="adj" fmla="val 86975"/>
            </a:avLst>
          </a:prstGeom>
          <a:solidFill>
            <a:srgbClr val="FFFFFF">
              <a:alpha val="10000"/>
            </a:srgbClr>
          </a:solidFill>
          <a:ln/>
        </p:spPr>
      </p:sp>
      <p:sp>
        <p:nvSpPr>
          <p:cNvPr id="15" name="Shape 11"/>
          <p:cNvSpPr/>
          <p:nvPr/>
        </p:nvSpPr>
        <p:spPr>
          <a:xfrm>
            <a:off x="4000500" y="2829154"/>
            <a:ext cx="7619695" cy="1114654"/>
          </a:xfrm>
          <a:prstGeom prst="roundRect">
            <a:avLst>
              <a:gd name="adj" fmla="val 11218"/>
            </a:avLst>
          </a:prstGeom>
          <a:solidFill>
            <a:srgbClr val="1E293B">
              <a:alpha val="60000"/>
            </a:srgbClr>
          </a:solidFill>
          <a:ln w="12700">
            <a:solidFill>
              <a:srgbClr val="FFFFFF">
                <a:alpha val="5000"/>
              </a:srgbClr>
            </a:solidFill>
            <a:prstDash val="solid"/>
          </a:ln>
        </p:spPr>
      </p:sp>
      <p:sp>
        <p:nvSpPr>
          <p:cNvPr id="16" name="Shape 12"/>
          <p:cNvSpPr/>
          <p:nvPr/>
        </p:nvSpPr>
        <p:spPr>
          <a:xfrm>
            <a:off x="4238244" y="3066898"/>
            <a:ext cx="304495" cy="304495"/>
          </a:xfrm>
          <a:prstGeom prst="ellipse">
            <a:avLst/>
          </a:prstGeom>
          <a:solidFill>
            <a:srgbClr val="10B981"/>
          </a:solidFill>
          <a:ln/>
        </p:spPr>
      </p:sp>
      <p:pic>
        <p:nvPicPr>
          <p:cNvPr id="17" name="Image 2" descr="preencoded.png">    </p:cNvPr>
          <p:cNvPicPr>
            <a:picLocks noChangeAspect="1"/>
          </p:cNvPicPr>
          <p:nvPr/>
        </p:nvPicPr>
        <p:blipFill>
          <a:blip r:embed="rId3"/>
          <a:srcRect l="0" r="0" t="-100" b="-100"/>
          <a:stretch/>
        </p:blipFill>
        <p:spPr>
          <a:xfrm>
            <a:off x="4334256" y="3143707"/>
            <a:ext cx="114300" cy="152705"/>
          </a:xfrm>
          <a:prstGeom prst="rect">
            <a:avLst/>
          </a:prstGeom>
        </p:spPr>
      </p:pic>
      <p:sp>
        <p:nvSpPr>
          <p:cNvPr id="18" name="Shape 13"/>
          <p:cNvSpPr/>
          <p:nvPr/>
        </p:nvSpPr>
        <p:spPr>
          <a:xfrm>
            <a:off x="9614002" y="3059582"/>
            <a:ext cx="981151" cy="200254"/>
          </a:xfrm>
          <a:prstGeom prst="roundRect">
            <a:avLst>
              <a:gd name="adj" fmla="val 86975"/>
            </a:avLst>
          </a:prstGeom>
          <a:solidFill>
            <a:srgbClr val="FFFFFF">
              <a:alpha val="10000"/>
            </a:srgbClr>
          </a:solidFill>
          <a:ln/>
        </p:spPr>
      </p:sp>
      <p:sp>
        <p:nvSpPr>
          <p:cNvPr id="19" name="Shape 14"/>
          <p:cNvSpPr/>
          <p:nvPr/>
        </p:nvSpPr>
        <p:spPr>
          <a:xfrm>
            <a:off x="10661904" y="3059582"/>
            <a:ext cx="724205" cy="200254"/>
          </a:xfrm>
          <a:prstGeom prst="roundRect">
            <a:avLst>
              <a:gd name="adj" fmla="val 86975"/>
            </a:avLst>
          </a:prstGeom>
          <a:solidFill>
            <a:srgbClr val="FFFFFF">
              <a:alpha val="10000"/>
            </a:srgbClr>
          </a:solidFill>
          <a:ln/>
        </p:spPr>
      </p:sp>
      <p:sp>
        <p:nvSpPr>
          <p:cNvPr id="20" name="Shape 15"/>
          <p:cNvSpPr/>
          <p:nvPr/>
        </p:nvSpPr>
        <p:spPr>
          <a:xfrm>
            <a:off x="4000500" y="4134002"/>
            <a:ext cx="7619695" cy="1114654"/>
          </a:xfrm>
          <a:prstGeom prst="roundRect">
            <a:avLst>
              <a:gd name="adj" fmla="val 11218"/>
            </a:avLst>
          </a:prstGeom>
          <a:solidFill>
            <a:srgbClr val="1E293B">
              <a:alpha val="60000"/>
            </a:srgbClr>
          </a:solidFill>
          <a:ln w="12700">
            <a:solidFill>
              <a:srgbClr val="FFFFFF">
                <a:alpha val="5000"/>
              </a:srgbClr>
            </a:solidFill>
            <a:prstDash val="solid"/>
          </a:ln>
        </p:spPr>
      </p:sp>
      <p:sp>
        <p:nvSpPr>
          <p:cNvPr id="21" name="Shape 16"/>
          <p:cNvSpPr/>
          <p:nvPr/>
        </p:nvSpPr>
        <p:spPr>
          <a:xfrm>
            <a:off x="4238244" y="4371746"/>
            <a:ext cx="304495" cy="304495"/>
          </a:xfrm>
          <a:prstGeom prst="ellipse">
            <a:avLst/>
          </a:prstGeom>
          <a:solidFill>
            <a:srgbClr val="10B981"/>
          </a:solidFill>
          <a:ln/>
        </p:spPr>
      </p:sp>
      <p:pic>
        <p:nvPicPr>
          <p:cNvPr id="22" name="Image 3" descr="preencoded.png">    </p:cNvPr>
          <p:cNvPicPr>
            <a:picLocks noChangeAspect="1"/>
          </p:cNvPicPr>
          <p:nvPr/>
        </p:nvPicPr>
        <p:blipFill>
          <a:blip r:embed="rId4"/>
          <a:srcRect l="0" r="0" t="-180" b="-180"/>
          <a:stretch/>
        </p:blipFill>
        <p:spPr>
          <a:xfrm>
            <a:off x="4295851" y="4448556"/>
            <a:ext cx="190195" cy="152705"/>
          </a:xfrm>
          <a:prstGeom prst="rect">
            <a:avLst/>
          </a:prstGeom>
        </p:spPr>
      </p:pic>
      <p:sp>
        <p:nvSpPr>
          <p:cNvPr id="23" name="Shape 17"/>
          <p:cNvSpPr/>
          <p:nvPr/>
        </p:nvSpPr>
        <p:spPr>
          <a:xfrm>
            <a:off x="9991649" y="4364431"/>
            <a:ext cx="914400" cy="200254"/>
          </a:xfrm>
          <a:prstGeom prst="roundRect">
            <a:avLst>
              <a:gd name="adj" fmla="val 86975"/>
            </a:avLst>
          </a:prstGeom>
          <a:solidFill>
            <a:srgbClr val="FFFFFF">
              <a:alpha val="10000"/>
            </a:srgbClr>
          </a:solidFill>
          <a:ln/>
        </p:spPr>
      </p:sp>
      <p:sp>
        <p:nvSpPr>
          <p:cNvPr id="24" name="Shape 18"/>
          <p:cNvSpPr/>
          <p:nvPr/>
        </p:nvSpPr>
        <p:spPr>
          <a:xfrm>
            <a:off x="10977372" y="4364431"/>
            <a:ext cx="409651" cy="200254"/>
          </a:xfrm>
          <a:prstGeom prst="roundRect">
            <a:avLst>
              <a:gd name="adj" fmla="val 86975"/>
            </a:avLst>
          </a:prstGeom>
          <a:solidFill>
            <a:srgbClr val="FFFFFF">
              <a:alpha val="10000"/>
            </a:srgbClr>
          </a:solidFill>
          <a:ln/>
        </p:spPr>
      </p:sp>
      <p:sp>
        <p:nvSpPr>
          <p:cNvPr id="25" name="Shape 19"/>
          <p:cNvSpPr/>
          <p:nvPr/>
        </p:nvSpPr>
        <p:spPr>
          <a:xfrm>
            <a:off x="4000500" y="5438851"/>
            <a:ext cx="7619695" cy="1114654"/>
          </a:xfrm>
          <a:prstGeom prst="roundRect">
            <a:avLst>
              <a:gd name="adj" fmla="val 11218"/>
            </a:avLst>
          </a:prstGeom>
          <a:solidFill>
            <a:srgbClr val="1E293B">
              <a:alpha val="60000"/>
            </a:srgbClr>
          </a:solidFill>
          <a:ln w="12700">
            <a:solidFill>
              <a:srgbClr val="FFFFFF">
                <a:alpha val="5000"/>
              </a:srgbClr>
            </a:solidFill>
            <a:prstDash val="solid"/>
          </a:ln>
        </p:spPr>
      </p:sp>
      <p:sp>
        <p:nvSpPr>
          <p:cNvPr id="26" name="Shape 20"/>
          <p:cNvSpPr/>
          <p:nvPr/>
        </p:nvSpPr>
        <p:spPr>
          <a:xfrm>
            <a:off x="4238244" y="5676595"/>
            <a:ext cx="304495" cy="304495"/>
          </a:xfrm>
          <a:prstGeom prst="ellipse">
            <a:avLst/>
          </a:prstGeom>
          <a:solidFill>
            <a:srgbClr val="10B981"/>
          </a:solidFill>
          <a:ln/>
        </p:spPr>
      </p:sp>
      <p:pic>
        <p:nvPicPr>
          <p:cNvPr id="27" name="Image 4" descr="preencoded.png">    </p:cNvPr>
          <p:cNvPicPr>
            <a:picLocks noChangeAspect="1"/>
          </p:cNvPicPr>
          <p:nvPr/>
        </p:nvPicPr>
        <p:blipFill>
          <a:blip r:embed="rId5"/>
          <a:srcRect l="0" r="0" t="0" b="0"/>
          <a:stretch/>
        </p:blipFill>
        <p:spPr>
          <a:xfrm>
            <a:off x="4315054" y="5753405"/>
            <a:ext cx="152705" cy="152705"/>
          </a:xfrm>
          <a:prstGeom prst="rect">
            <a:avLst/>
          </a:prstGeom>
        </p:spPr>
      </p:pic>
      <p:sp>
        <p:nvSpPr>
          <p:cNvPr id="28" name="Shape 21"/>
          <p:cNvSpPr/>
          <p:nvPr/>
        </p:nvSpPr>
        <p:spPr>
          <a:xfrm>
            <a:off x="10496398" y="5670194"/>
            <a:ext cx="409651" cy="200254"/>
          </a:xfrm>
          <a:prstGeom prst="roundRect">
            <a:avLst>
              <a:gd name="adj" fmla="val 86975"/>
            </a:avLst>
          </a:prstGeom>
          <a:solidFill>
            <a:srgbClr val="FFFFFF">
              <a:alpha val="10000"/>
            </a:srgbClr>
          </a:solidFill>
          <a:ln/>
        </p:spPr>
      </p:sp>
      <p:sp>
        <p:nvSpPr>
          <p:cNvPr id="29" name="Shape 22"/>
          <p:cNvSpPr/>
          <p:nvPr/>
        </p:nvSpPr>
        <p:spPr>
          <a:xfrm>
            <a:off x="10977372" y="5670194"/>
            <a:ext cx="409651" cy="200254"/>
          </a:xfrm>
          <a:prstGeom prst="roundRect">
            <a:avLst>
              <a:gd name="adj" fmla="val 86975"/>
            </a:avLst>
          </a:prstGeom>
          <a:solidFill>
            <a:srgbClr val="FFFFFF">
              <a:alpha val="10000"/>
            </a:srgbClr>
          </a:solidFill>
          <a:ln/>
        </p:spPr>
      </p:sp>
      <p:sp>
        <p:nvSpPr>
          <p:cNvPr id="30" name="Text 23"/>
          <p:cNvSpPr txBox="1"/>
          <p:nvPr/>
        </p:nvSpPr>
        <p:spPr>
          <a:xfrm>
            <a:off x="4733849" y="1723644"/>
            <a:ext cx="16724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通信・保存の暗号化</a:t>
            </a:r>
            <a:endParaRPr lang="en-US" sz="1300" dirty="0"/>
          </a:p>
        </p:txBody>
      </p:sp>
      <p:sp>
        <p:nvSpPr>
          <p:cNvPr id="31" name="Text 24"/>
          <p:cNvSpPr txBox="1"/>
          <p:nvPr/>
        </p:nvSpPr>
        <p:spPr>
          <a:xfrm>
            <a:off x="10131552" y="1783994"/>
            <a:ext cx="584302"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TLS 1.2+</a:t>
            </a:r>
            <a:endParaRPr lang="en-US" sz="800" dirty="0"/>
          </a:p>
        </p:txBody>
      </p:sp>
      <p:sp>
        <p:nvSpPr>
          <p:cNvPr id="32" name="Text 25"/>
          <p:cNvSpPr txBox="1"/>
          <p:nvPr/>
        </p:nvSpPr>
        <p:spPr>
          <a:xfrm>
            <a:off x="10864901" y="1783994"/>
            <a:ext cx="526694"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AES-256</a:t>
            </a:r>
            <a:endParaRPr lang="en-US" sz="800" dirty="0"/>
          </a:p>
        </p:txBody>
      </p:sp>
      <p:sp>
        <p:nvSpPr>
          <p:cNvPr id="33" name="Text 26"/>
          <p:cNvSpPr txBox="1"/>
          <p:nvPr/>
        </p:nvSpPr>
        <p:spPr>
          <a:xfrm>
            <a:off x="4733849" y="2038198"/>
            <a:ext cx="6672377"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データ転送時にはHTTPS/TLSプロトコルを使用し、保存時にはAES-256ビット暗号化を適用。 エンドツーエンドでのデータ保護を徹底し、第三者による盗聴や改ざんを防止します。</a:t>
            </a:r>
            <a:endParaRPr lang="en-US" sz="1000" dirty="0"/>
          </a:p>
        </p:txBody>
      </p:sp>
      <p:sp>
        <p:nvSpPr>
          <p:cNvPr id="34" name="Text 27"/>
          <p:cNvSpPr txBox="1"/>
          <p:nvPr/>
        </p:nvSpPr>
        <p:spPr>
          <a:xfrm>
            <a:off x="4733849" y="3029407"/>
            <a:ext cx="2005279"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厳格なコンプライアンス</a:t>
            </a:r>
            <a:endParaRPr lang="en-US" sz="1300" dirty="0"/>
          </a:p>
        </p:txBody>
      </p:sp>
      <p:sp>
        <p:nvSpPr>
          <p:cNvPr id="35" name="Text 28"/>
          <p:cNvSpPr txBox="1"/>
          <p:nvPr/>
        </p:nvSpPr>
        <p:spPr>
          <a:xfrm>
            <a:off x="9689897" y="3088843"/>
            <a:ext cx="907999"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SOC 2 Type II</a:t>
            </a:r>
            <a:endParaRPr lang="en-US" sz="800" dirty="0"/>
          </a:p>
        </p:txBody>
      </p:sp>
      <p:sp>
        <p:nvSpPr>
          <p:cNvPr id="36" name="Text 29"/>
          <p:cNvSpPr txBox="1"/>
          <p:nvPr/>
        </p:nvSpPr>
        <p:spPr>
          <a:xfrm>
            <a:off x="10738714" y="3088843"/>
            <a:ext cx="650138"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ISO 27001</a:t>
            </a:r>
            <a:endParaRPr lang="en-US" sz="800" dirty="0"/>
          </a:p>
        </p:txBody>
      </p:sp>
      <p:sp>
        <p:nvSpPr>
          <p:cNvPr id="37" name="Text 30"/>
          <p:cNvSpPr txBox="1"/>
          <p:nvPr/>
        </p:nvSpPr>
        <p:spPr>
          <a:xfrm>
            <a:off x="4733849" y="3343046"/>
            <a:ext cx="6634886"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セキュリティ、可用性、処理の完全性、機密性、プライバシーに関する厳格な監査基準であるSOC 2 Type II認証を取得。 組織全体で高いセキュリティ基準を維持しています。</a:t>
            </a:r>
            <a:endParaRPr lang="en-US" sz="1000" dirty="0"/>
          </a:p>
        </p:txBody>
      </p:sp>
      <p:sp>
        <p:nvSpPr>
          <p:cNvPr id="38" name="Text 31"/>
          <p:cNvSpPr txBox="1"/>
          <p:nvPr/>
        </p:nvSpPr>
        <p:spPr>
          <a:xfrm>
            <a:off x="4733849" y="4334256"/>
            <a:ext cx="1500530"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高度なデータ保護</a:t>
            </a:r>
            <a:endParaRPr lang="en-US" sz="1300" dirty="0"/>
          </a:p>
        </p:txBody>
      </p:sp>
      <p:sp>
        <p:nvSpPr>
          <p:cNvPr id="39" name="Text 32"/>
          <p:cNvSpPr txBox="1"/>
          <p:nvPr/>
        </p:nvSpPr>
        <p:spPr>
          <a:xfrm>
            <a:off x="10068458" y="4393692"/>
            <a:ext cx="841248"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Data Masking</a:t>
            </a:r>
            <a:endParaRPr lang="en-US" sz="800" dirty="0"/>
          </a:p>
        </p:txBody>
      </p:sp>
      <p:sp>
        <p:nvSpPr>
          <p:cNvPr id="40" name="Text 33"/>
          <p:cNvSpPr txBox="1"/>
          <p:nvPr/>
        </p:nvSpPr>
        <p:spPr>
          <a:xfrm>
            <a:off x="11054182" y="4393692"/>
            <a:ext cx="336499"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RBAC</a:t>
            </a:r>
            <a:endParaRPr lang="en-US" sz="800" dirty="0"/>
          </a:p>
        </p:txBody>
      </p:sp>
      <p:sp>
        <p:nvSpPr>
          <p:cNvPr id="41" name="Text 34"/>
          <p:cNvSpPr txBox="1"/>
          <p:nvPr/>
        </p:nvSpPr>
        <p:spPr>
          <a:xfrm>
            <a:off x="4733849" y="4647895"/>
            <a:ext cx="6749186"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個人識別情報（PII）の自動マスキング機能や、ロールベースのアクセス制御（RBAC）を実装。 必要な権限を持つユーザーのみがデータにアクセスできる環境を提供します。</a:t>
            </a:r>
            <a:endParaRPr lang="en-US" sz="1000" dirty="0"/>
          </a:p>
        </p:txBody>
      </p:sp>
      <p:sp>
        <p:nvSpPr>
          <p:cNvPr id="42" name="Text 35"/>
          <p:cNvSpPr txBox="1"/>
          <p:nvPr/>
        </p:nvSpPr>
        <p:spPr>
          <a:xfrm>
            <a:off x="4733849" y="5639105"/>
            <a:ext cx="1500530"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法令順守と透明性</a:t>
            </a:r>
            <a:endParaRPr lang="en-US" sz="1300" dirty="0"/>
          </a:p>
        </p:txBody>
      </p:sp>
      <p:sp>
        <p:nvSpPr>
          <p:cNvPr id="43" name="Text 36"/>
          <p:cNvSpPr txBox="1"/>
          <p:nvPr/>
        </p:nvSpPr>
        <p:spPr>
          <a:xfrm>
            <a:off x="10573207" y="5698541"/>
            <a:ext cx="336499"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GDPR</a:t>
            </a:r>
            <a:endParaRPr lang="en-US" sz="800" dirty="0"/>
          </a:p>
        </p:txBody>
      </p:sp>
      <p:sp>
        <p:nvSpPr>
          <p:cNvPr id="44" name="Text 37"/>
          <p:cNvSpPr txBox="1"/>
          <p:nvPr/>
        </p:nvSpPr>
        <p:spPr>
          <a:xfrm>
            <a:off x="11054182" y="5698541"/>
            <a:ext cx="336499" cy="124358"/>
          </a:xfrm>
          <a:prstGeom prst="rect">
            <a:avLst/>
          </a:prstGeom>
          <a:noFill/>
          <a:ln/>
        </p:spPr>
        <p:txBody>
          <a:bodyPr wrap="square" lIns="0" tIns="0" rIns="0" bIns="0" rtlCol="0" anchor="ctr"/>
          <a:lstStyle/>
          <a:p>
            <a:pPr algn="l" indent="0" marL="0">
              <a:buNone/>
            </a:pPr>
            <a:r>
              <a:rPr lang="en-US" sz="800" dirty="0">
                <a:solidFill>
                  <a:srgbClr val="94A3B8"/>
                </a:solidFill>
                <a:latin typeface="Courier New" pitchFamily="34" charset="0"/>
                <a:ea typeface="Courier New" pitchFamily="34" charset="-122"/>
                <a:cs typeface="Courier New" pitchFamily="34" charset="-120"/>
              </a:rPr>
              <a:t>CCPA</a:t>
            </a:r>
            <a:endParaRPr lang="en-US" sz="800" dirty="0"/>
          </a:p>
        </p:txBody>
      </p:sp>
      <p:sp>
        <p:nvSpPr>
          <p:cNvPr id="45" name="Text 38"/>
          <p:cNvSpPr txBox="1"/>
          <p:nvPr/>
        </p:nvSpPr>
        <p:spPr>
          <a:xfrm>
            <a:off x="4733849" y="5952744"/>
            <a:ext cx="6682435" cy="391363"/>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GDPR（EU一般データ保護規則）やCCPA（カリフォルニア州消費者プライバシー法）などの国際的なプライバシー規制に準拠。 ユーザーによるデータの削除やエクスポート権限を保証します。</a:t>
            </a:r>
            <a:endParaRPr lang="en-US" sz="1000" dirty="0"/>
          </a:p>
        </p:txBody>
      </p:sp>
      <p:sp>
        <p:nvSpPr>
          <p:cNvPr id="46" name="Shape 39"/>
          <p:cNvSpPr/>
          <p:nvPr/>
        </p:nvSpPr>
        <p:spPr>
          <a:xfrm>
            <a:off x="571500" y="1524305"/>
            <a:ext cx="3047695" cy="5029200"/>
          </a:xfrm>
          <a:prstGeom prst="roundRect">
            <a:avLst>
              <a:gd name="adj" fmla="val 1875"/>
            </a:avLst>
          </a:prstGeom>
          <a:solidFill>
            <a:srgbClr val="1E293B">
              <a:alpha val="40000"/>
            </a:srgbClr>
          </a:solidFill>
          <a:ln w="12700">
            <a:solidFill>
              <a:srgbClr val="FFFFFF">
                <a:alpha val="10000"/>
              </a:srgbClr>
            </a:solidFill>
            <a:prstDash val="solid"/>
          </a:ln>
        </p:spPr>
      </p:sp>
      <p:sp>
        <p:nvSpPr>
          <p:cNvPr id="47" name="Shape 40"/>
          <p:cNvSpPr/>
          <p:nvPr/>
        </p:nvSpPr>
        <p:spPr>
          <a:xfrm>
            <a:off x="1429207" y="2038198"/>
            <a:ext cx="1333195" cy="1333195"/>
          </a:xfrm>
          <a:prstGeom prst="ellipse">
            <a:avLst/>
          </a:prstGeom>
          <a:solidFill>
            <a:srgbClr val="10B981">
              <a:alpha val="10000"/>
            </a:srgbClr>
          </a:solidFill>
          <a:ln w="12700">
            <a:solidFill>
              <a:srgbClr val="10B981">
                <a:alpha val="30000"/>
              </a:srgbClr>
            </a:solidFill>
            <a:prstDash val="solid"/>
          </a:ln>
          <a:effectLst>
            <a:outerShdw sx="100000" sy="100000" kx="0" ky="0" algn="bl" rotWithShape="0" blurRad="292100" dist="12700" dir="16200000">
              <a:srgbClr val="10b981">
                <a:alpha val="10000"/>
              </a:srgbClr>
            </a:outerShdw>
          </a:effectLst>
        </p:spPr>
      </p:sp>
      <p:pic>
        <p:nvPicPr>
          <p:cNvPr id="48" name="Image 5" descr="preencoded.png">    </p:cNvPr>
          <p:cNvPicPr>
            <a:picLocks noChangeAspect="1"/>
          </p:cNvPicPr>
          <p:nvPr/>
        </p:nvPicPr>
        <p:blipFill>
          <a:blip r:embed="rId6"/>
          <a:srcRect l="0" r="0" t="-54" b="-54"/>
          <a:stretch/>
        </p:blipFill>
        <p:spPr>
          <a:xfrm>
            <a:off x="1828800" y="2400300"/>
            <a:ext cx="533095" cy="609905"/>
          </a:xfrm>
          <a:prstGeom prst="rect">
            <a:avLst/>
          </a:prstGeom>
        </p:spPr>
      </p:pic>
      <p:sp>
        <p:nvSpPr>
          <p:cNvPr id="49" name="Shape 41"/>
          <p:cNvSpPr/>
          <p:nvPr/>
        </p:nvSpPr>
        <p:spPr>
          <a:xfrm>
            <a:off x="2371954" y="2980944"/>
            <a:ext cx="381305" cy="381305"/>
          </a:xfrm>
          <a:prstGeom prst="ellipse">
            <a:avLst/>
          </a:prstGeom>
          <a:solidFill>
            <a:srgbClr val="0F172A"/>
          </a:solidFill>
          <a:ln w="25400">
            <a:solidFill>
              <a:srgbClr val="34D399"/>
            </a:solidFill>
            <a:prstDash val="solid"/>
          </a:ln>
        </p:spPr>
      </p:sp>
      <p:pic>
        <p:nvPicPr>
          <p:cNvPr id="50" name="Image 6" descr="preencoded.png">    </p:cNvPr>
          <p:cNvPicPr>
            <a:picLocks noChangeAspect="1"/>
          </p:cNvPicPr>
          <p:nvPr/>
        </p:nvPicPr>
        <p:blipFill>
          <a:blip r:embed="rId7"/>
          <a:srcRect l="-760" r="-760" t="0" b="0"/>
          <a:stretch/>
        </p:blipFill>
        <p:spPr>
          <a:xfrm>
            <a:off x="2486254" y="3086100"/>
            <a:ext cx="152705" cy="171907"/>
          </a:xfrm>
          <a:prstGeom prst="rect">
            <a:avLst/>
          </a:prstGeom>
        </p:spPr>
      </p:pic>
      <p:sp>
        <p:nvSpPr>
          <p:cNvPr id="51" name="Text 42"/>
          <p:cNvSpPr txBox="1"/>
          <p:nvPr/>
        </p:nvSpPr>
        <p:spPr>
          <a:xfrm>
            <a:off x="1147572" y="3599993"/>
            <a:ext cx="2076602" cy="333756"/>
          </a:xfrm>
          <a:prstGeom prst="rect">
            <a:avLst/>
          </a:prstGeom>
          <a:noFill/>
          <a:ln/>
        </p:spPr>
        <p:txBody>
          <a:bodyPr wrap="square" lIns="0" tIns="0" rIns="0" bIns="0" rtlCol="0" anchor="ctr"/>
          <a:lstStyle/>
          <a:p>
            <a:pPr algn="ctr" indent="0" marL="0">
              <a:buNone/>
            </a:pPr>
            <a:r>
              <a:rPr lang="en-US" sz="1800" b="1" dirty="0">
                <a:solidFill>
                  <a:srgbClr val="FFFFFF"/>
                </a:solidFill>
                <a:latin typeface="Noto Sans JP" pitchFamily="34" charset="0"/>
                <a:ea typeface="Noto Sans JP" pitchFamily="34" charset="-122"/>
                <a:cs typeface="Noto Sans JP" pitchFamily="34" charset="-120"/>
              </a:rPr>
              <a:t>Enterprise Grade</a:t>
            </a:r>
            <a:endParaRPr lang="en-US" sz="1800" dirty="0"/>
          </a:p>
        </p:txBody>
      </p:sp>
      <p:sp>
        <p:nvSpPr>
          <p:cNvPr id="52" name="Text 43"/>
          <p:cNvSpPr txBox="1"/>
          <p:nvPr/>
        </p:nvSpPr>
        <p:spPr>
          <a:xfrm>
            <a:off x="1625803" y="3942893"/>
            <a:ext cx="1114654" cy="333756"/>
          </a:xfrm>
          <a:prstGeom prst="rect">
            <a:avLst/>
          </a:prstGeom>
          <a:noFill/>
          <a:ln/>
        </p:spPr>
        <p:txBody>
          <a:bodyPr wrap="square" lIns="0" tIns="0" rIns="0" bIns="0" rtlCol="0" anchor="ctr"/>
          <a:lstStyle/>
          <a:p>
            <a:pPr algn="ctr" indent="0" marL="0">
              <a:buNone/>
            </a:pPr>
            <a:r>
              <a:rPr lang="en-US" sz="1800" b="1" dirty="0">
                <a:solidFill>
                  <a:srgbClr val="FFFFFF"/>
                </a:solidFill>
                <a:latin typeface="Noto Sans JP" pitchFamily="34" charset="0"/>
                <a:ea typeface="Noto Sans JP" pitchFamily="34" charset="-122"/>
                <a:cs typeface="Noto Sans JP" pitchFamily="34" charset="-120"/>
              </a:rPr>
              <a:t>Security</a:t>
            </a:r>
            <a:endParaRPr lang="en-US" sz="1800" dirty="0"/>
          </a:p>
        </p:txBody>
      </p:sp>
      <p:sp>
        <p:nvSpPr>
          <p:cNvPr id="53" name="Text 44"/>
          <p:cNvSpPr txBox="1"/>
          <p:nvPr/>
        </p:nvSpPr>
        <p:spPr>
          <a:xfrm>
            <a:off x="870509" y="4410151"/>
            <a:ext cx="2557577" cy="1047902"/>
          </a:xfrm>
          <a:prstGeom prst="rect">
            <a:avLst/>
          </a:prstGeom>
          <a:noFill/>
          <a:ln/>
        </p:spPr>
        <p:txBody>
          <a:bodyPr wrap="square" lIns="0" tIns="0" rIns="0" bIns="0" rtlCol="0" anchor="ctr"/>
          <a:lstStyle/>
          <a:p>
            <a:pPr algn="ctr" indent="0" marL="0">
              <a:buNone/>
            </a:pPr>
            <a:r>
              <a:rPr lang="en-US" sz="1000" dirty="0">
                <a:solidFill>
                  <a:srgbClr val="CBD5E1"/>
                </a:solidFill>
                <a:latin typeface="Noto Sans JP" pitchFamily="34" charset="0"/>
                <a:ea typeface="Noto Sans JP" pitchFamily="34" charset="-122"/>
                <a:cs typeface="Noto Sans JP" pitchFamily="34" charset="-120"/>
              </a:rPr>
              <a:t>Gensparkは、設計段階からセキュリティとプライバシーを最優先事項として構築されています。 企業の機密情報を守るため、業界最高水準の技術と運用体制を採用しています。</a:t>
            </a:r>
            <a:endParaRPr lang="en-US" sz="1000" dirty="0"/>
          </a:p>
        </p:txBody>
      </p:sp>
      <p:sp>
        <p:nvSpPr>
          <p:cNvPr id="54" name="Text 45"/>
          <p:cNvSpPr txBox="1"/>
          <p:nvPr/>
        </p:nvSpPr>
        <p:spPr>
          <a:xfrm>
            <a:off x="866851" y="5753405"/>
            <a:ext cx="838505" cy="162763"/>
          </a:xfrm>
          <a:prstGeom prst="rect">
            <a:avLst/>
          </a:prstGeom>
          <a:noFill/>
          <a:ln/>
        </p:spPr>
        <p:txBody>
          <a:bodyPr wrap="square" lIns="0" tIns="0" rIns="0" bIns="0" rtlCol="0" anchor="ctr"/>
          <a:lstStyle/>
          <a:p>
            <a:pPr algn="ctr" indent="0" marL="0">
              <a:buNone/>
            </a:pPr>
            <a:r>
              <a:rPr lang="en-US" sz="900" dirty="0">
                <a:solidFill>
                  <a:srgbClr val="94A3B8"/>
                </a:solidFill>
                <a:latin typeface="Noto Sans JP" pitchFamily="34" charset="0"/>
                <a:ea typeface="Noto Sans JP" pitchFamily="34" charset="-122"/>
                <a:cs typeface="Noto Sans JP" pitchFamily="34" charset="-120"/>
              </a:rPr>
              <a:t>System Status</a:t>
            </a:r>
            <a:endParaRPr lang="en-US" sz="900" dirty="0"/>
          </a:p>
        </p:txBody>
      </p:sp>
      <p:pic>
        <p:nvPicPr>
          <p:cNvPr id="55" name="Image 7" descr="preencoded.png">    </p:cNvPr>
          <p:cNvPicPr>
            <a:picLocks noChangeAspect="1"/>
          </p:cNvPicPr>
          <p:nvPr/>
        </p:nvPicPr>
        <p:blipFill>
          <a:blip r:embed="rId8"/>
          <a:srcRect l="0" r="0" t="0" b="0"/>
          <a:stretch/>
        </p:blipFill>
        <p:spPr>
          <a:xfrm>
            <a:off x="2830068" y="5800954"/>
            <a:ext cx="75895" cy="75895"/>
          </a:xfrm>
          <a:prstGeom prst="rect">
            <a:avLst/>
          </a:prstGeom>
        </p:spPr>
      </p:pic>
      <p:sp>
        <p:nvSpPr>
          <p:cNvPr id="56" name="Text 46"/>
          <p:cNvSpPr txBox="1"/>
          <p:nvPr/>
        </p:nvSpPr>
        <p:spPr>
          <a:xfrm>
            <a:off x="2944368" y="5753405"/>
            <a:ext cx="467258" cy="171907"/>
          </a:xfrm>
          <a:prstGeom prst="rect">
            <a:avLst/>
          </a:prstGeom>
          <a:noFill/>
          <a:ln/>
        </p:spPr>
        <p:txBody>
          <a:bodyPr wrap="square" lIns="0" tIns="0" rIns="0" bIns="0" rtlCol="0" anchor="ctr"/>
          <a:lstStyle/>
          <a:p>
            <a:pPr algn="ctr" indent="0" marL="0">
              <a:buNone/>
            </a:pPr>
            <a:r>
              <a:rPr lang="en-US" sz="900" b="1" dirty="0">
                <a:solidFill>
                  <a:srgbClr val="34D399"/>
                </a:solidFill>
                <a:latin typeface="Noto Sans JP" pitchFamily="34" charset="0"/>
                <a:ea typeface="Noto Sans JP" pitchFamily="34" charset="-122"/>
                <a:cs typeface="Noto Sans JP" pitchFamily="34" charset="-120"/>
              </a:rPr>
              <a:t>Secure</a:t>
            </a:r>
            <a:endParaRPr lang="en-US" sz="900" dirty="0"/>
          </a:p>
        </p:txBody>
      </p:sp>
      <p:sp>
        <p:nvSpPr>
          <p:cNvPr id="57" name="Shape 47"/>
          <p:cNvSpPr/>
          <p:nvPr/>
        </p:nvSpPr>
        <p:spPr>
          <a:xfrm>
            <a:off x="866851" y="6001207"/>
            <a:ext cx="2457907" cy="38405"/>
          </a:xfrm>
          <a:prstGeom prst="roundRect">
            <a:avLst>
              <a:gd name="adj" fmla="val 1190470"/>
            </a:avLst>
          </a:prstGeom>
          <a:solidFill>
            <a:srgbClr val="FFFFFF">
              <a:alpha val="10000"/>
            </a:srgbClr>
          </a:solidFill>
          <a:ln/>
        </p:spPr>
      </p:sp>
      <p:sp>
        <p:nvSpPr>
          <p:cNvPr id="58" name="Shape 48"/>
          <p:cNvSpPr/>
          <p:nvPr/>
        </p:nvSpPr>
        <p:spPr>
          <a:xfrm>
            <a:off x="866851" y="6001207"/>
            <a:ext cx="2457907" cy="38405"/>
          </a:xfrm>
          <a:prstGeom prst="rect">
            <a:avLst/>
          </a:prstGeom>
          <a:solidFill>
            <a:srgbClr val="34D399"/>
          </a:solid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952805" y="-952805"/>
            <a:ext cx="5715000" cy="5715000"/>
          </a:xfrm>
          <a:prstGeom prst="ellipse">
            <a:avLst/>
          </a:prstGeom>
          <a:solidFill>
            <a:srgbClr val="10B981">
              <a:alpha val="15000"/>
            </a:srgbClr>
          </a:solidFill>
          <a:ln/>
        </p:spPr>
      </p:sp>
      <p:sp>
        <p:nvSpPr>
          <p:cNvPr id="5" name="Shape 3"/>
          <p:cNvSpPr/>
          <p:nvPr/>
        </p:nvSpPr>
        <p:spPr>
          <a:xfrm>
            <a:off x="7429500" y="2095805"/>
            <a:ext cx="5715000" cy="5715000"/>
          </a:xfrm>
          <a:prstGeom prst="ellipse">
            <a:avLst/>
          </a:prstGeom>
          <a:solidFill>
            <a:srgbClr val="F43F5E">
              <a:alpha val="15000"/>
            </a:srgbClr>
          </a:solidFill>
          <a:ln/>
        </p:spPr>
      </p:sp>
      <p:sp>
        <p:nvSpPr>
          <p:cNvPr id="6" name="Shape 4"/>
          <p:cNvSpPr/>
          <p:nvPr/>
        </p:nvSpPr>
        <p:spPr>
          <a:xfrm>
            <a:off x="571500" y="6505956"/>
            <a:ext cx="11048695" cy="676656"/>
          </a:xfrm>
          <a:prstGeom prst="roundRect">
            <a:avLst>
              <a:gd name="adj" fmla="val 22840"/>
            </a:avLst>
          </a:prstGeom>
          <a:solidFill>
            <a:srgbClr val="1E293B">
              <a:alpha val="60000"/>
            </a:srgbClr>
          </a:solidFill>
          <a:ln w="12700">
            <a:solidFill>
              <a:srgbClr val="FFFFFF">
                <a:alpha val="5000"/>
              </a:srgbClr>
            </a:solidFill>
            <a:prstDash val="solid"/>
          </a:ln>
        </p:spPr>
      </p:sp>
      <p:sp>
        <p:nvSpPr>
          <p:cNvPr id="7" name="Text 5"/>
          <p:cNvSpPr txBox="1"/>
          <p:nvPr/>
        </p:nvSpPr>
        <p:spPr>
          <a:xfrm>
            <a:off x="771754" y="6743700"/>
            <a:ext cx="1167689" cy="191110"/>
          </a:xfrm>
          <a:prstGeom prst="rect">
            <a:avLst/>
          </a:prstGeom>
          <a:noFill/>
          <a:ln/>
        </p:spPr>
        <p:txBody>
          <a:bodyPr wrap="square" lIns="0" tIns="0" rIns="0" bIns="0" rtlCol="0" anchor="ctr"/>
          <a:lstStyle/>
          <a:p>
            <a:pPr algn="l" indent="0" marL="0">
              <a:buNone/>
            </a:pPr>
            <a:r>
              <a:rPr lang="en-US" sz="1000" b="1" dirty="0">
                <a:solidFill>
                  <a:srgbClr val="94A3B8"/>
                </a:solidFill>
                <a:latin typeface="Noto Sans JP" pitchFamily="34" charset="0"/>
                <a:ea typeface="Noto Sans JP" pitchFamily="34" charset="-122"/>
                <a:cs typeface="Noto Sans JP" pitchFamily="34" charset="-120"/>
              </a:rPr>
              <a:t>総合センチメント</a:t>
            </a:r>
            <a:endParaRPr lang="en-US" sz="1000" dirty="0"/>
          </a:p>
        </p:txBody>
      </p:sp>
      <p:sp>
        <p:nvSpPr>
          <p:cNvPr id="8" name="Shape 6"/>
          <p:cNvSpPr/>
          <p:nvPr/>
        </p:nvSpPr>
        <p:spPr>
          <a:xfrm>
            <a:off x="2029054" y="6805879"/>
            <a:ext cx="3000146" cy="75895"/>
          </a:xfrm>
          <a:prstGeom prst="roundRect">
            <a:avLst>
              <a:gd name="adj" fmla="val 602411"/>
            </a:avLst>
          </a:prstGeom>
          <a:solidFill>
            <a:srgbClr val="F43F5E">
              <a:alpha val="30000"/>
            </a:srgbClr>
          </a:solidFill>
          <a:ln/>
        </p:spPr>
      </p:sp>
      <p:sp>
        <p:nvSpPr>
          <p:cNvPr id="9" name="Shape 7"/>
          <p:cNvSpPr/>
          <p:nvPr/>
        </p:nvSpPr>
        <p:spPr>
          <a:xfrm>
            <a:off x="2029054" y="6805879"/>
            <a:ext cx="2257654" cy="75895"/>
          </a:xfrm>
          <a:prstGeom prst="roundRect">
            <a:avLst>
              <a:gd name="adj" fmla="val 602411"/>
            </a:avLst>
          </a:prstGeom>
          <a:solidFill>
            <a:srgbClr val="34D399"/>
          </a:solidFill>
          <a:ln/>
        </p:spPr>
      </p:sp>
      <p:sp>
        <p:nvSpPr>
          <p:cNvPr id="10" name="Shape 8"/>
          <p:cNvSpPr/>
          <p:nvPr/>
        </p:nvSpPr>
        <p:spPr>
          <a:xfrm>
            <a:off x="5219395" y="6657746"/>
            <a:ext cx="9144" cy="371246"/>
          </a:xfrm>
          <a:prstGeom prst="rect">
            <a:avLst/>
          </a:prstGeom>
          <a:solidFill>
            <a:srgbClr val="FFFFFF">
              <a:alpha val="10000"/>
            </a:srgbClr>
          </a:solidFill>
          <a:ln/>
        </p:spPr>
      </p:sp>
      <p:sp>
        <p:nvSpPr>
          <p:cNvPr id="11" name="Text 9"/>
          <p:cNvSpPr txBox="1"/>
          <p:nvPr/>
        </p:nvSpPr>
        <p:spPr>
          <a:xfrm>
            <a:off x="5419649" y="6657746"/>
            <a:ext cx="6094476" cy="372161"/>
          </a:xfrm>
          <a:prstGeom prst="rect">
            <a:avLst/>
          </a:prstGeom>
          <a:noFill/>
          <a:ln/>
        </p:spPr>
        <p:txBody>
          <a:bodyPr wrap="square" lIns="0" tIns="0" rIns="0" bIns="0" rtlCol="0" anchor="ctr"/>
          <a:lstStyle/>
          <a:p>
            <a:pPr algn="l" indent="0" marL="0">
              <a:buNone/>
            </a:pPr>
            <a:r>
              <a:rPr lang="en-US" sz="900" dirty="0">
                <a:solidFill>
                  <a:srgbClr val="E2E8F0"/>
                </a:solidFill>
                <a:latin typeface="Noto Sans JP" pitchFamily="34" charset="0"/>
                <a:ea typeface="Noto Sans JP" pitchFamily="34" charset="-122"/>
                <a:cs typeface="Noto Sans JP" pitchFamily="34" charset="-120"/>
              </a:rPr>
              <a:t>総評: 検索体験の質的向上に対する満足度は非常に高い一方、システムの安定性とコストパフォーマンスが普及の鍵となっています。</a:t>
            </a:r>
            <a:endParaRPr lang="en-US" sz="900" dirty="0"/>
          </a:p>
        </p:txBody>
      </p:sp>
      <p:sp>
        <p:nvSpPr>
          <p:cNvPr id="12" name="Shape 10"/>
          <p:cNvSpPr/>
          <p:nvPr/>
        </p:nvSpPr>
        <p:spPr>
          <a:xfrm>
            <a:off x="571500" y="982066"/>
            <a:ext cx="11048695" cy="9144"/>
          </a:xfrm>
          <a:prstGeom prst="rect">
            <a:avLst/>
          </a:prstGeom>
          <a:solidFill>
            <a:srgbClr val="FFFFFF">
              <a:alpha val="10000"/>
            </a:srgbClr>
          </a:solidFill>
          <a:ln/>
        </p:spPr>
      </p:sp>
      <p:pic>
        <p:nvPicPr>
          <p:cNvPr id="13" name="Image 0" descr="preencoded.png">    </p:cNvPr>
          <p:cNvPicPr>
            <a:picLocks noChangeAspect="1"/>
          </p:cNvPicPr>
          <p:nvPr/>
        </p:nvPicPr>
        <p:blipFill>
          <a:blip r:embed="rId1"/>
          <a:srcRect l="-90" r="-90" t="0" b="0"/>
          <a:stretch/>
        </p:blipFill>
        <p:spPr>
          <a:xfrm>
            <a:off x="571500" y="457200"/>
            <a:ext cx="381305" cy="304495"/>
          </a:xfrm>
          <a:prstGeom prst="rect">
            <a:avLst/>
          </a:prstGeom>
        </p:spPr>
      </p:pic>
      <p:sp>
        <p:nvSpPr>
          <p:cNvPr id="14" name="Text 11"/>
          <p:cNvSpPr txBox="1"/>
          <p:nvPr/>
        </p:nvSpPr>
        <p:spPr>
          <a:xfrm>
            <a:off x="1095451" y="390449"/>
            <a:ext cx="2971800"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ユーザー評価と課題</a:t>
            </a:r>
            <a:endParaRPr lang="en-US" sz="2400" dirty="0"/>
          </a:p>
        </p:txBody>
      </p:sp>
      <p:sp>
        <p:nvSpPr>
          <p:cNvPr id="15" name="Text 12"/>
          <p:cNvSpPr txBox="1"/>
          <p:nvPr/>
        </p:nvSpPr>
        <p:spPr>
          <a:xfrm>
            <a:off x="8614562" y="590702"/>
            <a:ext cx="3110789"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実際の利用者の声から見るGensparkの強みと弱み</a:t>
            </a:r>
            <a:endParaRPr lang="en-US" sz="1000" dirty="0"/>
          </a:p>
        </p:txBody>
      </p:sp>
      <p:sp>
        <p:nvSpPr>
          <p:cNvPr id="16" name="Shape 13"/>
          <p:cNvSpPr/>
          <p:nvPr/>
        </p:nvSpPr>
        <p:spPr>
          <a:xfrm>
            <a:off x="571500" y="1752905"/>
            <a:ext cx="5333695" cy="19202"/>
          </a:xfrm>
          <a:prstGeom prst="rect">
            <a:avLst/>
          </a:prstGeom>
          <a:solidFill>
            <a:srgbClr val="34D399">
              <a:alpha val="30000"/>
            </a:srgbClr>
          </a:solidFill>
          <a:ln/>
        </p:spPr>
      </p:sp>
      <p:sp>
        <p:nvSpPr>
          <p:cNvPr id="17" name="Shape 14"/>
          <p:cNvSpPr/>
          <p:nvPr/>
        </p:nvSpPr>
        <p:spPr>
          <a:xfrm>
            <a:off x="571500" y="1228954"/>
            <a:ext cx="304495" cy="381305"/>
          </a:xfrm>
          <a:prstGeom prst="roundRect">
            <a:avLst>
              <a:gd name="adj" fmla="val 75075"/>
            </a:avLst>
          </a:prstGeom>
          <a:solidFill>
            <a:srgbClr val="10B981">
              <a:alpha val="10000"/>
            </a:srgbClr>
          </a:solidFill>
          <a:ln/>
        </p:spPr>
      </p:sp>
      <p:sp>
        <p:nvSpPr>
          <p:cNvPr id="18" name="Shape 15"/>
          <p:cNvSpPr/>
          <p:nvPr/>
        </p:nvSpPr>
        <p:spPr>
          <a:xfrm>
            <a:off x="571500" y="1962302"/>
            <a:ext cx="5238598" cy="961949"/>
          </a:xfrm>
          <a:prstGeom prst="roundRect">
            <a:avLst>
              <a:gd name="adj" fmla="val 11294"/>
            </a:avLst>
          </a:prstGeom>
          <a:solidFill>
            <a:srgbClr val="1E293B">
              <a:alpha val="40000"/>
            </a:srgbClr>
          </a:solidFill>
          <a:ln w="12700">
            <a:solidFill>
              <a:srgbClr val="34D399">
                <a:alpha val="20000"/>
              </a:srgbClr>
            </a:solidFill>
            <a:prstDash val="solid"/>
          </a:ln>
        </p:spPr>
      </p:sp>
      <p:sp>
        <p:nvSpPr>
          <p:cNvPr id="19" name="Shape 16"/>
          <p:cNvSpPr/>
          <p:nvPr/>
        </p:nvSpPr>
        <p:spPr>
          <a:xfrm>
            <a:off x="733349" y="2124151"/>
            <a:ext cx="304495" cy="304495"/>
          </a:xfrm>
          <a:prstGeom prst="roundRect">
            <a:avLst>
              <a:gd name="adj" fmla="val 75075"/>
            </a:avLst>
          </a:prstGeom>
          <a:solidFill>
            <a:srgbClr val="10B981">
              <a:alpha val="20000"/>
            </a:srgbClr>
          </a:solidFill>
          <a:ln/>
        </p:spPr>
      </p:sp>
      <p:pic>
        <p:nvPicPr>
          <p:cNvPr id="20" name="Image 1" descr="preencoded.png">    </p:cNvPr>
          <p:cNvPicPr>
            <a:picLocks noChangeAspect="1"/>
          </p:cNvPicPr>
          <p:nvPr/>
        </p:nvPicPr>
        <p:blipFill>
          <a:blip r:embed="rId2"/>
          <a:srcRect l="-837" r="-837" t="0" b="0"/>
          <a:stretch/>
        </p:blipFill>
        <p:spPr>
          <a:xfrm>
            <a:off x="809244" y="2210105"/>
            <a:ext cx="152705" cy="133502"/>
          </a:xfrm>
          <a:prstGeom prst="rect">
            <a:avLst/>
          </a:prstGeom>
        </p:spPr>
      </p:pic>
      <p:sp>
        <p:nvSpPr>
          <p:cNvPr id="21" name="Shape 17"/>
          <p:cNvSpPr/>
          <p:nvPr/>
        </p:nvSpPr>
        <p:spPr>
          <a:xfrm>
            <a:off x="571500" y="3076956"/>
            <a:ext cx="5238598" cy="961949"/>
          </a:xfrm>
          <a:prstGeom prst="roundRect">
            <a:avLst>
              <a:gd name="adj" fmla="val 11294"/>
            </a:avLst>
          </a:prstGeom>
          <a:solidFill>
            <a:srgbClr val="1E293B">
              <a:alpha val="40000"/>
            </a:srgbClr>
          </a:solidFill>
          <a:ln w="12700">
            <a:solidFill>
              <a:srgbClr val="34D399">
                <a:alpha val="20000"/>
              </a:srgbClr>
            </a:solidFill>
            <a:prstDash val="solid"/>
          </a:ln>
        </p:spPr>
      </p:sp>
      <p:sp>
        <p:nvSpPr>
          <p:cNvPr id="22" name="Shape 18"/>
          <p:cNvSpPr/>
          <p:nvPr/>
        </p:nvSpPr>
        <p:spPr>
          <a:xfrm>
            <a:off x="733349" y="3238805"/>
            <a:ext cx="304495" cy="304495"/>
          </a:xfrm>
          <a:prstGeom prst="roundRect">
            <a:avLst>
              <a:gd name="adj" fmla="val 75075"/>
            </a:avLst>
          </a:prstGeom>
          <a:solidFill>
            <a:srgbClr val="10B981">
              <a:alpha val="20000"/>
            </a:srgbClr>
          </a:solidFill>
          <a:ln/>
        </p:spPr>
      </p:sp>
      <p:pic>
        <p:nvPicPr>
          <p:cNvPr id="23" name="Image 2" descr="preencoded.png">    </p:cNvPr>
          <p:cNvPicPr>
            <a:picLocks noChangeAspect="1"/>
          </p:cNvPicPr>
          <p:nvPr/>
        </p:nvPicPr>
        <p:blipFill>
          <a:blip r:embed="rId3"/>
          <a:srcRect l="0" r="0" t="0" b="0"/>
          <a:stretch/>
        </p:blipFill>
        <p:spPr>
          <a:xfrm>
            <a:off x="819302" y="3323844"/>
            <a:ext cx="133502" cy="133502"/>
          </a:xfrm>
          <a:prstGeom prst="rect">
            <a:avLst/>
          </a:prstGeom>
        </p:spPr>
      </p:pic>
      <p:sp>
        <p:nvSpPr>
          <p:cNvPr id="24" name="Shape 19"/>
          <p:cNvSpPr/>
          <p:nvPr/>
        </p:nvSpPr>
        <p:spPr>
          <a:xfrm>
            <a:off x="571500" y="4190695"/>
            <a:ext cx="5238598" cy="961949"/>
          </a:xfrm>
          <a:prstGeom prst="roundRect">
            <a:avLst>
              <a:gd name="adj" fmla="val 11294"/>
            </a:avLst>
          </a:prstGeom>
          <a:solidFill>
            <a:srgbClr val="1E293B">
              <a:alpha val="40000"/>
            </a:srgbClr>
          </a:solidFill>
          <a:ln w="12700">
            <a:solidFill>
              <a:srgbClr val="34D399">
                <a:alpha val="20000"/>
              </a:srgbClr>
            </a:solidFill>
            <a:prstDash val="solid"/>
          </a:ln>
        </p:spPr>
      </p:sp>
      <p:sp>
        <p:nvSpPr>
          <p:cNvPr id="25" name="Shape 20"/>
          <p:cNvSpPr/>
          <p:nvPr/>
        </p:nvSpPr>
        <p:spPr>
          <a:xfrm>
            <a:off x="733349" y="4352544"/>
            <a:ext cx="304495" cy="304495"/>
          </a:xfrm>
          <a:prstGeom prst="roundRect">
            <a:avLst>
              <a:gd name="adj" fmla="val 75075"/>
            </a:avLst>
          </a:prstGeom>
          <a:solidFill>
            <a:srgbClr val="10B981">
              <a:alpha val="20000"/>
            </a:srgbClr>
          </a:solidFill>
          <a:ln/>
        </p:spPr>
      </p:sp>
      <p:pic>
        <p:nvPicPr>
          <p:cNvPr id="26" name="Image 3" descr="preencoded.png">    </p:cNvPr>
          <p:cNvPicPr>
            <a:picLocks noChangeAspect="1"/>
          </p:cNvPicPr>
          <p:nvPr/>
        </p:nvPicPr>
        <p:blipFill>
          <a:blip r:embed="rId4"/>
          <a:srcRect l="0" r="0" t="0" b="0"/>
          <a:stretch/>
        </p:blipFill>
        <p:spPr>
          <a:xfrm>
            <a:off x="819302" y="4438498"/>
            <a:ext cx="133502" cy="133502"/>
          </a:xfrm>
          <a:prstGeom prst="rect">
            <a:avLst/>
          </a:prstGeom>
        </p:spPr>
      </p:pic>
      <p:sp>
        <p:nvSpPr>
          <p:cNvPr id="27" name="Shape 21"/>
          <p:cNvSpPr/>
          <p:nvPr/>
        </p:nvSpPr>
        <p:spPr>
          <a:xfrm>
            <a:off x="571500" y="5305349"/>
            <a:ext cx="5238598" cy="961949"/>
          </a:xfrm>
          <a:prstGeom prst="roundRect">
            <a:avLst>
              <a:gd name="adj" fmla="val 11294"/>
            </a:avLst>
          </a:prstGeom>
          <a:solidFill>
            <a:srgbClr val="1E293B">
              <a:alpha val="40000"/>
            </a:srgbClr>
          </a:solidFill>
          <a:ln w="12700">
            <a:solidFill>
              <a:srgbClr val="34D399">
                <a:alpha val="20000"/>
              </a:srgbClr>
            </a:solidFill>
            <a:prstDash val="solid"/>
          </a:ln>
        </p:spPr>
      </p:sp>
      <p:sp>
        <p:nvSpPr>
          <p:cNvPr id="28" name="Shape 22"/>
          <p:cNvSpPr/>
          <p:nvPr/>
        </p:nvSpPr>
        <p:spPr>
          <a:xfrm>
            <a:off x="733349" y="5467198"/>
            <a:ext cx="304495" cy="304495"/>
          </a:xfrm>
          <a:prstGeom prst="roundRect">
            <a:avLst>
              <a:gd name="adj" fmla="val 75075"/>
            </a:avLst>
          </a:prstGeom>
          <a:solidFill>
            <a:srgbClr val="10B981">
              <a:alpha val="20000"/>
            </a:srgbClr>
          </a:solidFill>
          <a:ln/>
        </p:spPr>
      </p:sp>
      <p:pic>
        <p:nvPicPr>
          <p:cNvPr id="29" name="Image 4" descr="preencoded.png">    </p:cNvPr>
          <p:cNvPicPr>
            <a:picLocks noChangeAspect="1"/>
          </p:cNvPicPr>
          <p:nvPr/>
        </p:nvPicPr>
        <p:blipFill>
          <a:blip r:embed="rId5"/>
          <a:srcRect l="-1507" r="-1507" t="0" b="0"/>
          <a:stretch/>
        </p:blipFill>
        <p:spPr>
          <a:xfrm>
            <a:off x="800100" y="5553151"/>
            <a:ext cx="171907" cy="133502"/>
          </a:xfrm>
          <a:prstGeom prst="rect">
            <a:avLst/>
          </a:prstGeom>
        </p:spPr>
      </p:pic>
      <p:sp>
        <p:nvSpPr>
          <p:cNvPr id="30" name="Shape 23"/>
          <p:cNvSpPr/>
          <p:nvPr/>
        </p:nvSpPr>
        <p:spPr>
          <a:xfrm>
            <a:off x="6286500" y="1752905"/>
            <a:ext cx="5333695" cy="19202"/>
          </a:xfrm>
          <a:prstGeom prst="rect">
            <a:avLst/>
          </a:prstGeom>
          <a:solidFill>
            <a:srgbClr val="FB7185">
              <a:alpha val="30000"/>
            </a:srgbClr>
          </a:solidFill>
          <a:ln/>
        </p:spPr>
      </p:sp>
      <p:sp>
        <p:nvSpPr>
          <p:cNvPr id="31" name="Shape 24"/>
          <p:cNvSpPr/>
          <p:nvPr/>
        </p:nvSpPr>
        <p:spPr>
          <a:xfrm>
            <a:off x="6286500" y="1228954"/>
            <a:ext cx="304495" cy="381305"/>
          </a:xfrm>
          <a:prstGeom prst="roundRect">
            <a:avLst>
              <a:gd name="adj" fmla="val 75075"/>
            </a:avLst>
          </a:prstGeom>
          <a:solidFill>
            <a:srgbClr val="F43F5E">
              <a:alpha val="10000"/>
            </a:srgbClr>
          </a:solidFill>
          <a:ln/>
        </p:spPr>
      </p:sp>
      <p:sp>
        <p:nvSpPr>
          <p:cNvPr id="32" name="Shape 25"/>
          <p:cNvSpPr/>
          <p:nvPr/>
        </p:nvSpPr>
        <p:spPr>
          <a:xfrm>
            <a:off x="6286500" y="1962302"/>
            <a:ext cx="5238598" cy="961949"/>
          </a:xfrm>
          <a:prstGeom prst="roundRect">
            <a:avLst>
              <a:gd name="adj" fmla="val 11294"/>
            </a:avLst>
          </a:prstGeom>
          <a:solidFill>
            <a:srgbClr val="1E293B">
              <a:alpha val="40000"/>
            </a:srgbClr>
          </a:solidFill>
          <a:ln w="12700">
            <a:solidFill>
              <a:srgbClr val="FB7185">
                <a:alpha val="20000"/>
              </a:srgbClr>
            </a:solidFill>
            <a:prstDash val="solid"/>
          </a:ln>
        </p:spPr>
      </p:sp>
      <p:sp>
        <p:nvSpPr>
          <p:cNvPr id="33" name="Shape 26"/>
          <p:cNvSpPr/>
          <p:nvPr/>
        </p:nvSpPr>
        <p:spPr>
          <a:xfrm>
            <a:off x="6448349" y="2124151"/>
            <a:ext cx="304495" cy="304495"/>
          </a:xfrm>
          <a:prstGeom prst="roundRect">
            <a:avLst>
              <a:gd name="adj" fmla="val 75075"/>
            </a:avLst>
          </a:prstGeom>
          <a:solidFill>
            <a:srgbClr val="F43F5E">
              <a:alpha val="20000"/>
            </a:srgbClr>
          </a:solidFill>
          <a:ln/>
        </p:spPr>
      </p:sp>
      <p:pic>
        <p:nvPicPr>
          <p:cNvPr id="34" name="Image 5" descr="preencoded.png">    </p:cNvPr>
          <p:cNvPicPr>
            <a:picLocks noChangeAspect="1"/>
          </p:cNvPicPr>
          <p:nvPr/>
        </p:nvPicPr>
        <p:blipFill>
          <a:blip r:embed="rId6"/>
          <a:srcRect l="0" r="0" t="0" b="0"/>
          <a:stretch/>
        </p:blipFill>
        <p:spPr>
          <a:xfrm>
            <a:off x="6534302" y="2210105"/>
            <a:ext cx="133502" cy="133502"/>
          </a:xfrm>
          <a:prstGeom prst="rect">
            <a:avLst/>
          </a:prstGeom>
        </p:spPr>
      </p:pic>
      <p:sp>
        <p:nvSpPr>
          <p:cNvPr id="35" name="Shape 27"/>
          <p:cNvSpPr/>
          <p:nvPr/>
        </p:nvSpPr>
        <p:spPr>
          <a:xfrm>
            <a:off x="6286500" y="3076956"/>
            <a:ext cx="5238598" cy="961949"/>
          </a:xfrm>
          <a:prstGeom prst="roundRect">
            <a:avLst>
              <a:gd name="adj" fmla="val 11294"/>
            </a:avLst>
          </a:prstGeom>
          <a:solidFill>
            <a:srgbClr val="1E293B">
              <a:alpha val="40000"/>
            </a:srgbClr>
          </a:solidFill>
          <a:ln w="12700">
            <a:solidFill>
              <a:srgbClr val="FB7185">
                <a:alpha val="20000"/>
              </a:srgbClr>
            </a:solidFill>
            <a:prstDash val="solid"/>
          </a:ln>
        </p:spPr>
      </p:sp>
      <p:sp>
        <p:nvSpPr>
          <p:cNvPr id="36" name="Shape 28"/>
          <p:cNvSpPr/>
          <p:nvPr/>
        </p:nvSpPr>
        <p:spPr>
          <a:xfrm>
            <a:off x="6448349" y="3238805"/>
            <a:ext cx="304495" cy="304495"/>
          </a:xfrm>
          <a:prstGeom prst="roundRect">
            <a:avLst>
              <a:gd name="adj" fmla="val 75075"/>
            </a:avLst>
          </a:prstGeom>
          <a:solidFill>
            <a:srgbClr val="F43F5E">
              <a:alpha val="20000"/>
            </a:srgbClr>
          </a:solidFill>
          <a:ln/>
        </p:spPr>
      </p:sp>
      <p:pic>
        <p:nvPicPr>
          <p:cNvPr id="37" name="Image 6" descr="preencoded.png">    </p:cNvPr>
          <p:cNvPicPr>
            <a:picLocks noChangeAspect="1"/>
          </p:cNvPicPr>
          <p:nvPr/>
        </p:nvPicPr>
        <p:blipFill>
          <a:blip r:embed="rId7"/>
          <a:srcRect l="0" r="0" t="0" b="0"/>
          <a:stretch/>
        </p:blipFill>
        <p:spPr>
          <a:xfrm>
            <a:off x="6534302" y="3323844"/>
            <a:ext cx="133502" cy="133502"/>
          </a:xfrm>
          <a:prstGeom prst="rect">
            <a:avLst/>
          </a:prstGeom>
        </p:spPr>
      </p:pic>
      <p:sp>
        <p:nvSpPr>
          <p:cNvPr id="38" name="Shape 29"/>
          <p:cNvSpPr/>
          <p:nvPr/>
        </p:nvSpPr>
        <p:spPr>
          <a:xfrm>
            <a:off x="6286500" y="4190695"/>
            <a:ext cx="5238598" cy="961949"/>
          </a:xfrm>
          <a:prstGeom prst="roundRect">
            <a:avLst>
              <a:gd name="adj" fmla="val 11294"/>
            </a:avLst>
          </a:prstGeom>
          <a:solidFill>
            <a:srgbClr val="1E293B">
              <a:alpha val="40000"/>
            </a:srgbClr>
          </a:solidFill>
          <a:ln w="12700">
            <a:solidFill>
              <a:srgbClr val="FB7185">
                <a:alpha val="20000"/>
              </a:srgbClr>
            </a:solidFill>
            <a:prstDash val="solid"/>
          </a:ln>
        </p:spPr>
      </p:sp>
      <p:sp>
        <p:nvSpPr>
          <p:cNvPr id="39" name="Shape 30"/>
          <p:cNvSpPr/>
          <p:nvPr/>
        </p:nvSpPr>
        <p:spPr>
          <a:xfrm>
            <a:off x="6448349" y="4352544"/>
            <a:ext cx="304495" cy="304495"/>
          </a:xfrm>
          <a:prstGeom prst="roundRect">
            <a:avLst>
              <a:gd name="adj" fmla="val 75075"/>
            </a:avLst>
          </a:prstGeom>
          <a:solidFill>
            <a:srgbClr val="F43F5E">
              <a:alpha val="20000"/>
            </a:srgbClr>
          </a:solidFill>
          <a:ln/>
        </p:spPr>
      </p:sp>
      <p:pic>
        <p:nvPicPr>
          <p:cNvPr id="40" name="Image 7" descr="preencoded.png">    </p:cNvPr>
          <p:cNvPicPr>
            <a:picLocks noChangeAspect="1"/>
          </p:cNvPicPr>
          <p:nvPr/>
        </p:nvPicPr>
        <p:blipFill>
          <a:blip r:embed="rId8"/>
          <a:srcRect l="0" r="0" t="-1100" b="-1100"/>
          <a:stretch/>
        </p:blipFill>
        <p:spPr>
          <a:xfrm>
            <a:off x="6543446" y="4438498"/>
            <a:ext cx="114300" cy="133502"/>
          </a:xfrm>
          <a:prstGeom prst="rect">
            <a:avLst/>
          </a:prstGeom>
        </p:spPr>
      </p:pic>
      <p:sp>
        <p:nvSpPr>
          <p:cNvPr id="41" name="Shape 31"/>
          <p:cNvSpPr/>
          <p:nvPr/>
        </p:nvSpPr>
        <p:spPr>
          <a:xfrm>
            <a:off x="6286500" y="5305349"/>
            <a:ext cx="5238598" cy="961949"/>
          </a:xfrm>
          <a:prstGeom prst="roundRect">
            <a:avLst>
              <a:gd name="adj" fmla="val 11294"/>
            </a:avLst>
          </a:prstGeom>
          <a:solidFill>
            <a:srgbClr val="1E293B">
              <a:alpha val="40000"/>
            </a:srgbClr>
          </a:solidFill>
          <a:ln w="12700">
            <a:solidFill>
              <a:srgbClr val="FB7185">
                <a:alpha val="20000"/>
              </a:srgbClr>
            </a:solidFill>
            <a:prstDash val="solid"/>
          </a:ln>
        </p:spPr>
      </p:sp>
      <p:sp>
        <p:nvSpPr>
          <p:cNvPr id="42" name="Shape 32"/>
          <p:cNvSpPr/>
          <p:nvPr/>
        </p:nvSpPr>
        <p:spPr>
          <a:xfrm>
            <a:off x="6448349" y="5467198"/>
            <a:ext cx="304495" cy="304495"/>
          </a:xfrm>
          <a:prstGeom prst="roundRect">
            <a:avLst>
              <a:gd name="adj" fmla="val 75075"/>
            </a:avLst>
          </a:prstGeom>
          <a:solidFill>
            <a:srgbClr val="F43F5E">
              <a:alpha val="20000"/>
            </a:srgbClr>
          </a:solidFill>
          <a:ln/>
        </p:spPr>
      </p:sp>
      <p:pic>
        <p:nvPicPr>
          <p:cNvPr id="43" name="Image 8" descr="preencoded.png">    </p:cNvPr>
          <p:cNvPicPr>
            <a:picLocks noChangeAspect="1"/>
          </p:cNvPicPr>
          <p:nvPr/>
        </p:nvPicPr>
        <p:blipFill>
          <a:blip r:embed="rId9"/>
          <a:srcRect l="0" r="0" t="0" b="0"/>
          <a:stretch/>
        </p:blipFill>
        <p:spPr>
          <a:xfrm>
            <a:off x="6534302" y="5553151"/>
            <a:ext cx="133502" cy="133502"/>
          </a:xfrm>
          <a:prstGeom prst="rect">
            <a:avLst/>
          </a:prstGeom>
        </p:spPr>
      </p:pic>
      <p:pic>
        <p:nvPicPr>
          <p:cNvPr id="44" name="Image 9" descr="preencoded.png">    </p:cNvPr>
          <p:cNvPicPr>
            <a:picLocks noChangeAspect="1"/>
          </p:cNvPicPr>
          <p:nvPr/>
        </p:nvPicPr>
        <p:blipFill>
          <a:blip r:embed="rId10"/>
          <a:srcRect l="0" r="0" t="0" b="0"/>
          <a:stretch/>
        </p:blipFill>
        <p:spPr>
          <a:xfrm>
            <a:off x="647395" y="1352398"/>
            <a:ext cx="152705" cy="152705"/>
          </a:xfrm>
          <a:prstGeom prst="rect">
            <a:avLst/>
          </a:prstGeom>
        </p:spPr>
      </p:pic>
      <p:sp>
        <p:nvSpPr>
          <p:cNvPr id="45" name="Text 33"/>
          <p:cNvSpPr txBox="1"/>
          <p:nvPr/>
        </p:nvSpPr>
        <p:spPr>
          <a:xfrm>
            <a:off x="990295" y="1248156"/>
            <a:ext cx="1591056" cy="333756"/>
          </a:xfrm>
          <a:prstGeom prst="rect">
            <a:avLst/>
          </a:prstGeom>
          <a:noFill/>
          <a:ln/>
        </p:spPr>
        <p:txBody>
          <a:bodyPr wrap="square" lIns="0" tIns="0" rIns="0" bIns="0" rtlCol="0" anchor="ctr"/>
          <a:lstStyle/>
          <a:p>
            <a:pPr algn="l" indent="0" marL="0">
              <a:buNone/>
            </a:pPr>
            <a:r>
              <a:rPr lang="en-US" sz="1800" b="1" dirty="0">
                <a:solidFill>
                  <a:srgbClr val="34D399"/>
                </a:solidFill>
                <a:latin typeface="Noto Sans JP" pitchFamily="34" charset="0"/>
                <a:ea typeface="Noto Sans JP" pitchFamily="34" charset="-122"/>
                <a:cs typeface="Noto Sans JP" pitchFamily="34" charset="-120"/>
              </a:rPr>
              <a:t>好評点 (Pros)</a:t>
            </a:r>
            <a:endParaRPr lang="en-US" sz="1800" dirty="0"/>
          </a:p>
        </p:txBody>
      </p:sp>
      <p:sp>
        <p:nvSpPr>
          <p:cNvPr id="46" name="Text 34"/>
          <p:cNvSpPr txBox="1"/>
          <p:nvPr/>
        </p:nvSpPr>
        <p:spPr>
          <a:xfrm>
            <a:off x="4307738" y="1333195"/>
            <a:ext cx="1686154" cy="162763"/>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ユーザー体験を向上させる要因</a:t>
            </a:r>
            <a:endParaRPr lang="en-US" sz="900" dirty="0"/>
          </a:p>
        </p:txBody>
      </p:sp>
      <p:sp>
        <p:nvSpPr>
          <p:cNvPr id="47" name="Text 35"/>
          <p:cNvSpPr txBox="1"/>
          <p:nvPr/>
        </p:nvSpPr>
        <p:spPr>
          <a:xfrm>
            <a:off x="1190549" y="2124151"/>
            <a:ext cx="2257654"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統合的かつ偏りのない情報提供</a:t>
            </a:r>
            <a:endParaRPr lang="en-US" sz="1200" dirty="0"/>
          </a:p>
        </p:txBody>
      </p:sp>
      <p:sp>
        <p:nvSpPr>
          <p:cNvPr id="48" name="Text 36"/>
          <p:cNvSpPr txBox="1"/>
          <p:nvPr/>
        </p:nvSpPr>
        <p:spPr>
          <a:xfrm>
            <a:off x="1190549" y="2391156"/>
            <a:ext cx="4541825"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複数のソースから情報を収集し、広告やSEOの影響を受けない中立的な要約を生成。1ページで完結する検索体験が高く評価されています。</a:t>
            </a:r>
            <a:endParaRPr lang="en-US" sz="900" dirty="0"/>
          </a:p>
        </p:txBody>
      </p:sp>
      <p:sp>
        <p:nvSpPr>
          <p:cNvPr id="49" name="Text 37"/>
          <p:cNvSpPr txBox="1"/>
          <p:nvPr/>
        </p:nvSpPr>
        <p:spPr>
          <a:xfrm>
            <a:off x="1190549" y="3238805"/>
            <a:ext cx="1343254"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大幅な時間の節約</a:t>
            </a:r>
            <a:endParaRPr lang="en-US" sz="1200" dirty="0"/>
          </a:p>
        </p:txBody>
      </p:sp>
      <p:sp>
        <p:nvSpPr>
          <p:cNvPr id="50" name="Text 38"/>
          <p:cNvSpPr txBox="1"/>
          <p:nvPr/>
        </p:nvSpPr>
        <p:spPr>
          <a:xfrm>
            <a:off x="1190549" y="3504895"/>
            <a:ext cx="4494276"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検索結果のリンクを一つずつ開く手間を省略。「Sparkpage」が即座に概要を提示するため、調査時間を劇的に短縮できます。</a:t>
            </a:r>
            <a:endParaRPr lang="en-US" sz="900" dirty="0"/>
          </a:p>
        </p:txBody>
      </p:sp>
      <p:sp>
        <p:nvSpPr>
          <p:cNvPr id="51" name="Text 39"/>
          <p:cNvSpPr txBox="1"/>
          <p:nvPr/>
        </p:nvSpPr>
        <p:spPr>
          <a:xfrm>
            <a:off x="1190549" y="4352544"/>
            <a:ext cx="1648663"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完全な広告フリー体験</a:t>
            </a:r>
            <a:endParaRPr lang="en-US" sz="1200" dirty="0"/>
          </a:p>
        </p:txBody>
      </p:sp>
      <p:sp>
        <p:nvSpPr>
          <p:cNvPr id="52" name="Text 40"/>
          <p:cNvSpPr txBox="1"/>
          <p:nvPr/>
        </p:nvSpPr>
        <p:spPr>
          <a:xfrm>
            <a:off x="1190549" y="4619549"/>
            <a:ext cx="4550969"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検索結果にスポンサーリンクや広告が一切表示されないため、ノイズのないクリーンなインターフェースで作業に集中できます。</a:t>
            </a:r>
            <a:endParaRPr lang="en-US" sz="900" dirty="0"/>
          </a:p>
        </p:txBody>
      </p:sp>
      <p:sp>
        <p:nvSpPr>
          <p:cNvPr id="53" name="Text 41"/>
          <p:cNvSpPr txBox="1"/>
          <p:nvPr/>
        </p:nvSpPr>
        <p:spPr>
          <a:xfrm>
            <a:off x="1190549" y="5467198"/>
            <a:ext cx="1943100"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AIコパイロットの多機能性</a:t>
            </a:r>
            <a:endParaRPr lang="en-US" sz="1200" dirty="0"/>
          </a:p>
        </p:txBody>
      </p:sp>
      <p:sp>
        <p:nvSpPr>
          <p:cNvPr id="54" name="Text 42"/>
          <p:cNvSpPr txBox="1"/>
          <p:nvPr/>
        </p:nvSpPr>
        <p:spPr>
          <a:xfrm>
            <a:off x="1190549" y="5734202"/>
            <a:ext cx="4550969"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単なる検索だけでなく、コード生成、翻訳、画像生成など、コパイロット機能がシームレスに統合されている点が便利です。</a:t>
            </a:r>
            <a:endParaRPr lang="en-US" sz="900" dirty="0"/>
          </a:p>
        </p:txBody>
      </p:sp>
      <p:pic>
        <p:nvPicPr>
          <p:cNvPr id="55" name="Image 10" descr="preencoded.png">    </p:cNvPr>
          <p:cNvPicPr>
            <a:picLocks noChangeAspect="1"/>
          </p:cNvPicPr>
          <p:nvPr/>
        </p:nvPicPr>
        <p:blipFill>
          <a:blip r:embed="rId11"/>
          <a:srcRect l="0" r="0" t="0" b="0"/>
          <a:stretch/>
        </p:blipFill>
        <p:spPr>
          <a:xfrm>
            <a:off x="6362395" y="1352398"/>
            <a:ext cx="152705" cy="152705"/>
          </a:xfrm>
          <a:prstGeom prst="rect">
            <a:avLst/>
          </a:prstGeom>
        </p:spPr>
      </p:pic>
      <p:sp>
        <p:nvSpPr>
          <p:cNvPr id="56" name="Text 43"/>
          <p:cNvSpPr txBox="1"/>
          <p:nvPr/>
        </p:nvSpPr>
        <p:spPr>
          <a:xfrm>
            <a:off x="6705295" y="1248156"/>
            <a:ext cx="1638605" cy="333756"/>
          </a:xfrm>
          <a:prstGeom prst="rect">
            <a:avLst/>
          </a:prstGeom>
          <a:noFill/>
          <a:ln/>
        </p:spPr>
        <p:txBody>
          <a:bodyPr wrap="square" lIns="0" tIns="0" rIns="0" bIns="0" rtlCol="0" anchor="ctr"/>
          <a:lstStyle/>
          <a:p>
            <a:pPr algn="l" indent="0" marL="0">
              <a:buNone/>
            </a:pPr>
            <a:r>
              <a:rPr lang="en-US" sz="1800" b="1" dirty="0">
                <a:solidFill>
                  <a:srgbClr val="FB7185"/>
                </a:solidFill>
                <a:latin typeface="Noto Sans JP" pitchFamily="34" charset="0"/>
                <a:ea typeface="Noto Sans JP" pitchFamily="34" charset="-122"/>
                <a:cs typeface="Noto Sans JP" pitchFamily="34" charset="-120"/>
              </a:rPr>
              <a:t>課題点 (Cons)</a:t>
            </a:r>
            <a:endParaRPr lang="en-US" sz="1800" dirty="0"/>
          </a:p>
        </p:txBody>
      </p:sp>
      <p:sp>
        <p:nvSpPr>
          <p:cNvPr id="57" name="Text 44"/>
          <p:cNvSpPr txBox="1"/>
          <p:nvPr/>
        </p:nvSpPr>
        <p:spPr>
          <a:xfrm>
            <a:off x="10477195" y="1333195"/>
            <a:ext cx="1239012" cy="162763"/>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改善が期待される領域</a:t>
            </a:r>
            <a:endParaRPr lang="en-US" sz="900" dirty="0"/>
          </a:p>
        </p:txBody>
      </p:sp>
      <p:sp>
        <p:nvSpPr>
          <p:cNvPr id="58" name="Text 45"/>
          <p:cNvSpPr txBox="1"/>
          <p:nvPr/>
        </p:nvSpPr>
        <p:spPr>
          <a:xfrm>
            <a:off x="6905549" y="2124151"/>
            <a:ext cx="1800454"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表示フォーマットの崩れ</a:t>
            </a:r>
            <a:endParaRPr lang="en-US" sz="1200" dirty="0"/>
          </a:p>
        </p:txBody>
      </p:sp>
      <p:sp>
        <p:nvSpPr>
          <p:cNvPr id="59" name="Text 46"/>
          <p:cNvSpPr txBox="1"/>
          <p:nvPr/>
        </p:nvSpPr>
        <p:spPr>
          <a:xfrm>
            <a:off x="6905549" y="2391156"/>
            <a:ext cx="4531766"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特に日本語環境において、生成されたSparkpageのレイアウトが崩れたり、文字化けが発生したりするケースが報告されています。</a:t>
            </a:r>
            <a:endParaRPr lang="en-US" sz="900" dirty="0"/>
          </a:p>
        </p:txBody>
      </p:sp>
      <p:sp>
        <p:nvSpPr>
          <p:cNvPr id="60" name="Text 47"/>
          <p:cNvSpPr txBox="1"/>
          <p:nvPr/>
        </p:nvSpPr>
        <p:spPr>
          <a:xfrm>
            <a:off x="6905549" y="3238805"/>
            <a:ext cx="1648663"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生成速度と動作の遅さ</a:t>
            </a:r>
            <a:endParaRPr lang="en-US" sz="1200" dirty="0"/>
          </a:p>
        </p:txBody>
      </p:sp>
      <p:sp>
        <p:nvSpPr>
          <p:cNvPr id="61" name="Text 48"/>
          <p:cNvSpPr txBox="1"/>
          <p:nvPr/>
        </p:nvSpPr>
        <p:spPr>
          <a:xfrm>
            <a:off x="6905549" y="3504895"/>
            <a:ext cx="4550969"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複雑なマルチエージェント処理を行うため、従来の検索エンジンと比較して結果が表示されるまでの待ち時間が長い場合があります。</a:t>
            </a:r>
            <a:endParaRPr lang="en-US" sz="900" dirty="0"/>
          </a:p>
        </p:txBody>
      </p:sp>
      <p:sp>
        <p:nvSpPr>
          <p:cNvPr id="62" name="Text 49"/>
          <p:cNvSpPr txBox="1"/>
          <p:nvPr/>
        </p:nvSpPr>
        <p:spPr>
          <a:xfrm>
            <a:off x="6905549" y="4352544"/>
            <a:ext cx="1191463"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価格設定の高さ</a:t>
            </a:r>
            <a:endParaRPr lang="en-US" sz="1200" dirty="0"/>
          </a:p>
        </p:txBody>
      </p:sp>
      <p:sp>
        <p:nvSpPr>
          <p:cNvPr id="63" name="Text 50"/>
          <p:cNvSpPr txBox="1"/>
          <p:nvPr/>
        </p:nvSpPr>
        <p:spPr>
          <a:xfrm>
            <a:off x="6905549" y="4619549"/>
            <a:ext cx="4494276"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Proプラン（$249.99/月）は個人ユーザーには高額であり、Plusプランとの中間に位置する選択肢を求める声があります。</a:t>
            </a:r>
            <a:endParaRPr lang="en-US" sz="900" dirty="0"/>
          </a:p>
        </p:txBody>
      </p:sp>
      <p:sp>
        <p:nvSpPr>
          <p:cNvPr id="64" name="Text 51"/>
          <p:cNvSpPr txBox="1"/>
          <p:nvPr/>
        </p:nvSpPr>
        <p:spPr>
          <a:xfrm>
            <a:off x="6905549" y="5467198"/>
            <a:ext cx="1953158" cy="228600"/>
          </a:xfrm>
          <a:prstGeom prst="rect">
            <a:avLst/>
          </a:prstGeom>
          <a:noFill/>
          <a:ln/>
        </p:spPr>
        <p:txBody>
          <a:bodyPr wrap="square" lIns="0" tIns="0" rIns="0" bIns="0" rtlCol="0" anchor="ctr"/>
          <a:lstStyle/>
          <a:p>
            <a:pPr algn="l" indent="0" marL="0">
              <a:buNone/>
            </a:pPr>
            <a:r>
              <a:rPr lang="en-US" sz="1200" b="1" dirty="0">
                <a:solidFill>
                  <a:srgbClr val="FFFFFF"/>
                </a:solidFill>
                <a:latin typeface="Noto Sans JP" pitchFamily="34" charset="0"/>
                <a:ea typeface="Noto Sans JP" pitchFamily="34" charset="-122"/>
                <a:cs typeface="Noto Sans JP" pitchFamily="34" charset="-120"/>
              </a:rPr>
              <a:t>クレジット消費の不透明さ</a:t>
            </a:r>
            <a:endParaRPr lang="en-US" sz="1200" dirty="0"/>
          </a:p>
        </p:txBody>
      </p:sp>
      <p:sp>
        <p:nvSpPr>
          <p:cNvPr id="65" name="Text 52"/>
          <p:cNvSpPr txBox="1"/>
          <p:nvPr/>
        </p:nvSpPr>
        <p:spPr>
          <a:xfrm>
            <a:off x="6905549" y="5734202"/>
            <a:ext cx="4550969"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特定のタスクでどの程度クレジットが消費されるかが直感的に分かりにくく、残量を気にするストレスがあるという意見も。</a:t>
            </a:r>
            <a:endParaRPr lang="en-US" sz="900" dirty="0"/>
          </a:p>
        </p:txBody>
      </p:sp>
      <p:sp>
        <p:nvSpPr>
          <p:cNvPr id="66" name="Shape 53"/>
          <p:cNvSpPr/>
          <p:nvPr/>
        </p:nvSpPr>
        <p:spPr>
          <a:xfrm>
            <a:off x="6090818" y="1419149"/>
            <a:ext cx="9144" cy="4657954"/>
          </a:xfrm>
          <a:prstGeom prst="rect">
            <a:avLst/>
          </a:prstGeom>
          <a:solidFill>
            <a:srgbClr val="FFFFFF">
              <a:alpha val="10000"/>
            </a:srgbClr>
          </a:solidFill>
          <a:ln/>
        </p:spPr>
      </p:sp>
      <p:sp>
        <p:nvSpPr>
          <p:cNvPr id="67" name="Shape 54"/>
          <p:cNvSpPr/>
          <p:nvPr/>
        </p:nvSpPr>
        <p:spPr>
          <a:xfrm>
            <a:off x="5905195" y="3557930"/>
            <a:ext cx="381305" cy="381305"/>
          </a:xfrm>
          <a:prstGeom prst="ellipse">
            <a:avLst/>
          </a:prstGeom>
          <a:solidFill>
            <a:srgbClr val="0F172A"/>
          </a:solidFill>
          <a:ln w="12700">
            <a:solidFill>
              <a:srgbClr val="FFFFFF">
                <a:alpha val="20000"/>
              </a:srgbClr>
            </a:solidFill>
            <a:prstDash val="solid"/>
          </a:ln>
        </p:spPr>
      </p:sp>
      <p:sp>
        <p:nvSpPr>
          <p:cNvPr id="68" name="Text 55"/>
          <p:cNvSpPr txBox="1"/>
          <p:nvPr/>
        </p:nvSpPr>
        <p:spPr>
          <a:xfrm>
            <a:off x="6018581" y="3648456"/>
            <a:ext cx="262433" cy="200254"/>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VS</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2438705" y="0"/>
            <a:ext cx="7619695" cy="3810305"/>
          </a:xfrm>
          <a:prstGeom prst="ellipse">
            <a:avLst/>
          </a:prstGeom>
          <a:solidFill>
            <a:srgbClr val="3B82F6">
              <a:alpha val="15000"/>
            </a:srgbClr>
          </a:solidFill>
          <a:ln/>
        </p:spPr>
      </p:sp>
      <p:sp>
        <p:nvSpPr>
          <p:cNvPr id="5" name="Shape 3"/>
          <p:cNvSpPr/>
          <p:nvPr/>
        </p:nvSpPr>
        <p:spPr>
          <a:xfrm>
            <a:off x="7429500" y="4000500"/>
            <a:ext cx="5715000" cy="3810305"/>
          </a:xfrm>
          <a:prstGeom prst="ellipse">
            <a:avLst/>
          </a:prstGeom>
          <a:solidFill>
            <a:srgbClr val="8B5CF6">
              <a:alpha val="15000"/>
            </a:srgbClr>
          </a:solidFill>
          <a:ln/>
        </p:spPr>
      </p:sp>
      <p:sp>
        <p:nvSpPr>
          <p:cNvPr id="6" name="Shape 4"/>
          <p:cNvSpPr/>
          <p:nvPr/>
        </p:nvSpPr>
        <p:spPr>
          <a:xfrm>
            <a:off x="571500" y="1229868"/>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50" r="-50" t="0" b="0"/>
          <a:stretch/>
        </p:blipFill>
        <p:spPr>
          <a:xfrm>
            <a:off x="571500" y="457200"/>
            <a:ext cx="342900" cy="304495"/>
          </a:xfrm>
          <a:prstGeom prst="rect">
            <a:avLst/>
          </a:prstGeom>
        </p:spPr>
      </p:pic>
      <p:sp>
        <p:nvSpPr>
          <p:cNvPr id="8" name="Text 5"/>
          <p:cNvSpPr txBox="1"/>
          <p:nvPr/>
        </p:nvSpPr>
        <p:spPr>
          <a:xfrm>
            <a:off x="1057046" y="390449"/>
            <a:ext cx="2067458"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将来性と展望</a:t>
            </a:r>
            <a:endParaRPr lang="en-US" sz="2400" dirty="0"/>
          </a:p>
        </p:txBody>
      </p:sp>
      <p:sp>
        <p:nvSpPr>
          <p:cNvPr id="9" name="Text 6"/>
          <p:cNvSpPr txBox="1"/>
          <p:nvPr/>
        </p:nvSpPr>
        <p:spPr>
          <a:xfrm>
            <a:off x="571500" y="838505"/>
            <a:ext cx="3033979"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Next Generation AI Search Evolution Roadmap</a:t>
            </a:r>
            <a:endParaRPr lang="en-US" sz="1000" dirty="0"/>
          </a:p>
        </p:txBody>
      </p:sp>
      <p:sp>
        <p:nvSpPr>
          <p:cNvPr id="10" name="Shape 7"/>
          <p:cNvSpPr/>
          <p:nvPr/>
        </p:nvSpPr>
        <p:spPr>
          <a:xfrm>
            <a:off x="952805" y="3933749"/>
            <a:ext cx="10287000" cy="38405"/>
          </a:xfrm>
          <a:prstGeom prst="roundRect">
            <a:avLst>
              <a:gd name="adj" fmla="val 1190470"/>
            </a:avLst>
          </a:prstGeom>
          <a:solidFill>
            <a:srgbClr val="FFFFFF">
              <a:alpha val="10000"/>
            </a:srgbClr>
          </a:solidFill>
          <a:ln/>
        </p:spPr>
      </p:sp>
      <p:sp>
        <p:nvSpPr>
          <p:cNvPr id="11" name="Shape 8"/>
          <p:cNvSpPr/>
          <p:nvPr/>
        </p:nvSpPr>
        <p:spPr>
          <a:xfrm>
            <a:off x="952805" y="3933749"/>
            <a:ext cx="4419295" cy="38405"/>
          </a:xfrm>
          <a:prstGeom prst="roundRect">
            <a:avLst>
              <a:gd name="adj" fmla="val 1190470"/>
            </a:avLst>
          </a:prstGeom>
          <a:solidFill>
            <a:srgbClr val="3B82F6"/>
          </a:solidFill>
          <a:ln/>
          <a:effectLst>
            <a:outerShdw sx="100000" sy="100000" kx="0" ky="0" algn="bl" rotWithShape="0" blurRad="101600" dist="12700" dir="16200000">
              <a:srgbClr val="3b82f6">
                <a:alpha val="50000"/>
              </a:srgbClr>
            </a:outerShdw>
          </a:effectLst>
        </p:spPr>
      </p:sp>
      <p:sp>
        <p:nvSpPr>
          <p:cNvPr id="12" name="Shape 9"/>
          <p:cNvSpPr/>
          <p:nvPr/>
        </p:nvSpPr>
        <p:spPr>
          <a:xfrm>
            <a:off x="714146" y="1995221"/>
            <a:ext cx="2476195" cy="3314700"/>
          </a:xfrm>
          <a:prstGeom prst="roundRect">
            <a:avLst>
              <a:gd name="adj" fmla="val 2272"/>
            </a:avLst>
          </a:prstGeom>
          <a:solidFill>
            <a:srgbClr val="1E293B">
              <a:alpha val="60000"/>
            </a:srgbClr>
          </a:solidFill>
          <a:ln w="50800">
            <a:solidFill>
              <a:srgbClr val="3B82F6"/>
            </a:solidFill>
            <a:prstDash val="solid"/>
          </a:ln>
        </p:spPr>
      </p:sp>
      <p:sp>
        <p:nvSpPr>
          <p:cNvPr id="13" name="Shape 10"/>
          <p:cNvSpPr/>
          <p:nvPr/>
        </p:nvSpPr>
        <p:spPr>
          <a:xfrm>
            <a:off x="914400" y="2223821"/>
            <a:ext cx="381305" cy="381305"/>
          </a:xfrm>
          <a:prstGeom prst="roundRect">
            <a:avLst>
              <a:gd name="adj" fmla="val 59952"/>
            </a:avLst>
          </a:prstGeom>
          <a:solidFill>
            <a:srgbClr val="3B82F6">
              <a:alpha val="20000"/>
            </a:srgbClr>
          </a:solidFill>
          <a:ln/>
        </p:spPr>
      </p:sp>
      <p:pic>
        <p:nvPicPr>
          <p:cNvPr id="14" name="Image 1" descr="preencoded.png">    </p:cNvPr>
          <p:cNvPicPr>
            <a:picLocks noChangeAspect="1"/>
          </p:cNvPicPr>
          <p:nvPr/>
        </p:nvPicPr>
        <p:blipFill>
          <a:blip r:embed="rId2"/>
          <a:srcRect l="0" r="0" t="0" b="0"/>
          <a:stretch/>
        </p:blipFill>
        <p:spPr>
          <a:xfrm>
            <a:off x="1019556" y="2328062"/>
            <a:ext cx="171907" cy="171907"/>
          </a:xfrm>
          <a:prstGeom prst="rect">
            <a:avLst/>
          </a:prstGeom>
        </p:spPr>
      </p:pic>
      <p:sp>
        <p:nvSpPr>
          <p:cNvPr id="15" name="Shape 11"/>
          <p:cNvSpPr/>
          <p:nvPr/>
        </p:nvSpPr>
        <p:spPr>
          <a:xfrm>
            <a:off x="914400" y="2747772"/>
            <a:ext cx="952805" cy="209398"/>
          </a:xfrm>
          <a:prstGeom prst="roundRect">
            <a:avLst>
              <a:gd name="adj" fmla="val 79396"/>
            </a:avLst>
          </a:prstGeom>
          <a:solidFill>
            <a:srgbClr val="FFFFFF">
              <a:alpha val="5000"/>
            </a:srgbClr>
          </a:solidFill>
          <a:ln/>
        </p:spPr>
      </p:sp>
      <p:sp>
        <p:nvSpPr>
          <p:cNvPr id="16" name="Text 12"/>
          <p:cNvSpPr txBox="1"/>
          <p:nvPr/>
        </p:nvSpPr>
        <p:spPr>
          <a:xfrm>
            <a:off x="990295" y="2766060"/>
            <a:ext cx="886054" cy="162763"/>
          </a:xfrm>
          <a:prstGeom prst="rect">
            <a:avLst/>
          </a:prstGeom>
          <a:noFill/>
          <a:ln/>
        </p:spPr>
        <p:txBody>
          <a:bodyPr wrap="square" lIns="0" tIns="0" rIns="0" bIns="0" rtlCol="0" anchor="ctr"/>
          <a:lstStyle/>
          <a:p>
            <a:pPr algn="l" indent="0" marL="0">
              <a:buNone/>
            </a:pPr>
            <a:r>
              <a:rPr lang="en-US" sz="900" b="1" dirty="0">
                <a:solidFill>
                  <a:srgbClr val="60A5FA"/>
                </a:solidFill>
                <a:latin typeface="Noto Sans JP" pitchFamily="34" charset="0"/>
                <a:ea typeface="Noto Sans JP" pitchFamily="34" charset="-122"/>
                <a:cs typeface="Noto Sans JP" pitchFamily="34" charset="-120"/>
              </a:rPr>
              <a:t>ACHIEVEMENT</a:t>
            </a:r>
            <a:endParaRPr lang="en-US" sz="900" dirty="0"/>
          </a:p>
        </p:txBody>
      </p:sp>
      <p:sp>
        <p:nvSpPr>
          <p:cNvPr id="17" name="Text 13"/>
          <p:cNvSpPr txBox="1"/>
          <p:nvPr/>
        </p:nvSpPr>
        <p:spPr>
          <a:xfrm>
            <a:off x="914400" y="3052267"/>
            <a:ext cx="1843430"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市場への急激な浸透と</a:t>
            </a:r>
            <a:endParaRPr lang="en-US" sz="1300" dirty="0"/>
          </a:p>
        </p:txBody>
      </p:sp>
      <p:sp>
        <p:nvSpPr>
          <p:cNvPr id="18" name="Text 14"/>
          <p:cNvSpPr txBox="1"/>
          <p:nvPr/>
        </p:nvSpPr>
        <p:spPr>
          <a:xfrm>
            <a:off x="914400" y="3275381"/>
            <a:ext cx="1157630"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ユニコーン化</a:t>
            </a:r>
            <a:endParaRPr lang="en-US" sz="1300" dirty="0"/>
          </a:p>
        </p:txBody>
      </p:sp>
      <p:sp>
        <p:nvSpPr>
          <p:cNvPr id="19" name="Text 15"/>
          <p:cNvSpPr txBox="1"/>
          <p:nvPr/>
        </p:nvSpPr>
        <p:spPr>
          <a:xfrm>
            <a:off x="914400" y="3593592"/>
            <a:ext cx="1324051" cy="333756"/>
          </a:xfrm>
          <a:prstGeom prst="rect">
            <a:avLst/>
          </a:prstGeom>
          <a:noFill/>
          <a:ln/>
        </p:spPr>
        <p:txBody>
          <a:bodyPr wrap="square" lIns="0" tIns="0" rIns="0" bIns="0" rtlCol="0" anchor="ctr"/>
          <a:lstStyle/>
          <a:p>
            <a:pPr algn="l" indent="0" marL="0">
              <a:buNone/>
            </a:pPr>
            <a:r>
              <a:rPr lang="en-US" sz="1800" b="1" dirty="0">
                <a:solidFill>
                  <a:srgbClr val="60A5FA"/>
                </a:solidFill>
                <a:latin typeface="Noto Sans JP" pitchFamily="34" charset="0"/>
                <a:ea typeface="Noto Sans JP" pitchFamily="34" charset="-122"/>
                <a:cs typeface="Noto Sans JP" pitchFamily="34" charset="-120"/>
              </a:rPr>
              <a:t>$36M ARR</a:t>
            </a:r>
            <a:endParaRPr lang="en-US" sz="1800" dirty="0"/>
          </a:p>
        </p:txBody>
      </p:sp>
      <p:sp>
        <p:nvSpPr>
          <p:cNvPr id="20" name="Text 16"/>
          <p:cNvSpPr txBox="1"/>
          <p:nvPr/>
        </p:nvSpPr>
        <p:spPr>
          <a:xfrm>
            <a:off x="914400" y="3984041"/>
            <a:ext cx="1212494" cy="152705"/>
          </a:xfrm>
          <a:prstGeom prst="rect">
            <a:avLst/>
          </a:prstGeom>
          <a:noFill/>
          <a:ln/>
        </p:spPr>
        <p:txBody>
          <a:bodyPr wrap="square" lIns="0" tIns="0" rIns="0" bIns="0" rtlCol="0" anchor="ctr"/>
          <a:lstStyle/>
          <a:p>
            <a:pPr algn="l" indent="0" marL="0">
              <a:buNone/>
            </a:pPr>
            <a:r>
              <a:rPr lang="en-US" sz="800" dirty="0">
                <a:solidFill>
                  <a:srgbClr val="94A3B8"/>
                </a:solidFill>
                <a:latin typeface="Noto Sans JP" pitchFamily="34" charset="0"/>
                <a:ea typeface="Noto Sans JP" pitchFamily="34" charset="-122"/>
                <a:cs typeface="Noto Sans JP" pitchFamily="34" charset="-120"/>
              </a:rPr>
              <a:t>Reached in just 45 days</a:t>
            </a:r>
            <a:endParaRPr lang="en-US" sz="800" dirty="0"/>
          </a:p>
        </p:txBody>
      </p:sp>
      <p:sp>
        <p:nvSpPr>
          <p:cNvPr id="21" name="Text 17"/>
          <p:cNvSpPr txBox="1"/>
          <p:nvPr/>
        </p:nvSpPr>
        <p:spPr>
          <a:xfrm>
            <a:off x="1037844" y="4236415"/>
            <a:ext cx="1941271" cy="18105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Series C調達で評価額$1.25B達成</a:t>
            </a:r>
            <a:endParaRPr lang="en-US" sz="900" dirty="0"/>
          </a:p>
        </p:txBody>
      </p:sp>
      <p:sp>
        <p:nvSpPr>
          <p:cNvPr id="22" name="Text 18"/>
          <p:cNvSpPr txBox="1"/>
          <p:nvPr/>
        </p:nvSpPr>
        <p:spPr>
          <a:xfrm>
            <a:off x="1037844" y="4466844"/>
            <a:ext cx="1579169" cy="18105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ユーザー基盤の急速な拡大</a:t>
            </a:r>
            <a:endParaRPr lang="en-US" sz="900" dirty="0"/>
          </a:p>
        </p:txBody>
      </p:sp>
      <p:sp>
        <p:nvSpPr>
          <p:cNvPr id="23" name="Text 19"/>
          <p:cNvSpPr txBox="1"/>
          <p:nvPr/>
        </p:nvSpPr>
        <p:spPr>
          <a:xfrm>
            <a:off x="1037844" y="4697273"/>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初期マルチエージェント基盤の確立</a:t>
            </a:r>
            <a:endParaRPr lang="en-US" sz="900" dirty="0"/>
          </a:p>
        </p:txBody>
      </p:sp>
      <p:sp>
        <p:nvSpPr>
          <p:cNvPr id="24" name="Shape 20"/>
          <p:cNvSpPr/>
          <p:nvPr/>
        </p:nvSpPr>
        <p:spPr>
          <a:xfrm>
            <a:off x="1943100" y="5291633"/>
            <a:ext cx="19202" cy="190195"/>
          </a:xfrm>
          <a:prstGeom prst="rect">
            <a:avLst/>
          </a:prstGeom>
          <a:solidFill>
            <a:srgbClr val="FFFFFF">
              <a:alpha val="10000"/>
            </a:srgbClr>
          </a:solidFill>
          <a:ln/>
        </p:spPr>
      </p:sp>
      <p:sp>
        <p:nvSpPr>
          <p:cNvPr id="25" name="Shape 21"/>
          <p:cNvSpPr/>
          <p:nvPr/>
        </p:nvSpPr>
        <p:spPr>
          <a:xfrm>
            <a:off x="3476549" y="2943454"/>
            <a:ext cx="2476195" cy="3019349"/>
          </a:xfrm>
          <a:prstGeom prst="roundRect">
            <a:avLst>
              <a:gd name="adj" fmla="val 2272"/>
            </a:avLst>
          </a:prstGeom>
          <a:solidFill>
            <a:srgbClr val="1E293B">
              <a:alpha val="60000"/>
            </a:srgbClr>
          </a:solidFill>
          <a:ln w="50800">
            <a:solidFill>
              <a:srgbClr val="F59E0B"/>
            </a:solidFill>
            <a:prstDash val="solid"/>
          </a:ln>
        </p:spPr>
      </p:sp>
      <p:sp>
        <p:nvSpPr>
          <p:cNvPr id="26" name="Shape 22"/>
          <p:cNvSpPr/>
          <p:nvPr/>
        </p:nvSpPr>
        <p:spPr>
          <a:xfrm>
            <a:off x="4705502" y="2790749"/>
            <a:ext cx="19202" cy="190195"/>
          </a:xfrm>
          <a:prstGeom prst="rect">
            <a:avLst/>
          </a:prstGeom>
          <a:solidFill>
            <a:srgbClr val="FFFFFF">
              <a:alpha val="10000"/>
            </a:srgbClr>
          </a:solidFill>
          <a:ln/>
        </p:spPr>
      </p:sp>
      <p:sp>
        <p:nvSpPr>
          <p:cNvPr id="27" name="Shape 23"/>
          <p:cNvSpPr/>
          <p:nvPr/>
        </p:nvSpPr>
        <p:spPr>
          <a:xfrm>
            <a:off x="3676802" y="3172054"/>
            <a:ext cx="381305" cy="381305"/>
          </a:xfrm>
          <a:prstGeom prst="roundRect">
            <a:avLst>
              <a:gd name="adj" fmla="val 59952"/>
            </a:avLst>
          </a:prstGeom>
          <a:solidFill>
            <a:srgbClr val="F59E0B">
              <a:alpha val="20000"/>
            </a:srgbClr>
          </a:solidFill>
          <a:ln/>
        </p:spPr>
      </p:sp>
      <p:pic>
        <p:nvPicPr>
          <p:cNvPr id="28" name="Image 2" descr="preencoded.png">    </p:cNvPr>
          <p:cNvPicPr>
            <a:picLocks noChangeAspect="1"/>
          </p:cNvPicPr>
          <p:nvPr/>
        </p:nvPicPr>
        <p:blipFill>
          <a:blip r:embed="rId3"/>
          <a:srcRect l="0" r="0" t="0" b="0"/>
          <a:stretch/>
        </p:blipFill>
        <p:spPr>
          <a:xfrm>
            <a:off x="3781044" y="3276295"/>
            <a:ext cx="171907" cy="171907"/>
          </a:xfrm>
          <a:prstGeom prst="rect">
            <a:avLst/>
          </a:prstGeom>
        </p:spPr>
      </p:pic>
      <p:sp>
        <p:nvSpPr>
          <p:cNvPr id="29" name="Shape 24"/>
          <p:cNvSpPr/>
          <p:nvPr/>
        </p:nvSpPr>
        <p:spPr>
          <a:xfrm>
            <a:off x="3676802" y="3696005"/>
            <a:ext cx="1095451" cy="209398"/>
          </a:xfrm>
          <a:prstGeom prst="roundRect">
            <a:avLst>
              <a:gd name="adj" fmla="val 79396"/>
            </a:avLst>
          </a:prstGeom>
          <a:solidFill>
            <a:srgbClr val="FFFFFF">
              <a:alpha val="5000"/>
            </a:srgbClr>
          </a:solidFill>
          <a:ln/>
        </p:spPr>
      </p:sp>
      <p:sp>
        <p:nvSpPr>
          <p:cNvPr id="30" name="Text 25"/>
          <p:cNvSpPr txBox="1"/>
          <p:nvPr/>
        </p:nvSpPr>
        <p:spPr>
          <a:xfrm>
            <a:off x="3752698" y="3714293"/>
            <a:ext cx="1028700" cy="162763"/>
          </a:xfrm>
          <a:prstGeom prst="rect">
            <a:avLst/>
          </a:prstGeom>
          <a:noFill/>
          <a:ln/>
        </p:spPr>
        <p:txBody>
          <a:bodyPr wrap="square" lIns="0" tIns="0" rIns="0" bIns="0" rtlCol="0" anchor="ctr"/>
          <a:lstStyle/>
          <a:p>
            <a:pPr algn="l" indent="0" marL="0">
              <a:buNone/>
            </a:pPr>
            <a:r>
              <a:rPr lang="en-US" sz="900" b="1" dirty="0">
                <a:solidFill>
                  <a:srgbClr val="FBBF24"/>
                </a:solidFill>
                <a:latin typeface="Noto Sans JP" pitchFamily="34" charset="0"/>
                <a:ea typeface="Noto Sans JP" pitchFamily="34" charset="-122"/>
                <a:cs typeface="Noto Sans JP" pitchFamily="34" charset="-120"/>
              </a:rPr>
              <a:t>CURRENT FOCUS</a:t>
            </a:r>
            <a:endParaRPr lang="en-US" sz="900" dirty="0"/>
          </a:p>
        </p:txBody>
      </p:sp>
      <p:sp>
        <p:nvSpPr>
          <p:cNvPr id="31" name="Text 26"/>
          <p:cNvSpPr txBox="1"/>
          <p:nvPr/>
        </p:nvSpPr>
        <p:spPr>
          <a:xfrm>
            <a:off x="3676802" y="4000500"/>
            <a:ext cx="13295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技術的安定性と</a:t>
            </a:r>
            <a:endParaRPr lang="en-US" sz="1300" dirty="0"/>
          </a:p>
        </p:txBody>
      </p:sp>
      <p:sp>
        <p:nvSpPr>
          <p:cNvPr id="32" name="Text 27"/>
          <p:cNvSpPr txBox="1"/>
          <p:nvPr/>
        </p:nvSpPr>
        <p:spPr>
          <a:xfrm>
            <a:off x="3676802" y="4223614"/>
            <a:ext cx="814730"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基盤強化</a:t>
            </a:r>
            <a:endParaRPr lang="en-US" sz="1300" dirty="0"/>
          </a:p>
        </p:txBody>
      </p:sp>
      <p:sp>
        <p:nvSpPr>
          <p:cNvPr id="33" name="Text 28"/>
          <p:cNvSpPr txBox="1"/>
          <p:nvPr/>
        </p:nvSpPr>
        <p:spPr>
          <a:xfrm>
            <a:off x="3799332" y="4541825"/>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安定性向上: 日本語フォーマット崩れ等の解消</a:t>
            </a:r>
            <a:endParaRPr lang="en-US" sz="900" dirty="0"/>
          </a:p>
        </p:txBody>
      </p:sp>
      <p:sp>
        <p:nvSpPr>
          <p:cNvPr id="34" name="Text 29"/>
          <p:cNvSpPr txBox="1"/>
          <p:nvPr/>
        </p:nvSpPr>
        <p:spPr>
          <a:xfrm>
            <a:off x="3799332" y="4945075"/>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コスト改善: 推論コストの最適化とプラン見直し</a:t>
            </a:r>
            <a:endParaRPr lang="en-US" sz="900" dirty="0"/>
          </a:p>
        </p:txBody>
      </p:sp>
      <p:sp>
        <p:nvSpPr>
          <p:cNvPr id="35" name="Text 30"/>
          <p:cNvSpPr txBox="1"/>
          <p:nvPr/>
        </p:nvSpPr>
        <p:spPr>
          <a:xfrm>
            <a:off x="3799332" y="5349240"/>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サポート強化: ユーザー対応品質の向上</a:t>
            </a:r>
            <a:endParaRPr lang="en-US" sz="900" dirty="0"/>
          </a:p>
        </p:txBody>
      </p:sp>
      <p:sp>
        <p:nvSpPr>
          <p:cNvPr id="36" name="Shape 31"/>
          <p:cNvSpPr/>
          <p:nvPr/>
        </p:nvSpPr>
        <p:spPr>
          <a:xfrm>
            <a:off x="6238951" y="2073859"/>
            <a:ext cx="2476195" cy="3152851"/>
          </a:xfrm>
          <a:prstGeom prst="roundRect">
            <a:avLst>
              <a:gd name="adj" fmla="val 2272"/>
            </a:avLst>
          </a:prstGeom>
          <a:solidFill>
            <a:srgbClr val="1E293B">
              <a:alpha val="60000"/>
            </a:srgbClr>
          </a:solidFill>
          <a:ln w="50800">
            <a:solidFill>
              <a:srgbClr val="EC4899"/>
            </a:solidFill>
            <a:prstDash val="solid"/>
          </a:ln>
        </p:spPr>
      </p:sp>
      <p:sp>
        <p:nvSpPr>
          <p:cNvPr id="37" name="Shape 32"/>
          <p:cNvSpPr/>
          <p:nvPr/>
        </p:nvSpPr>
        <p:spPr>
          <a:xfrm>
            <a:off x="6439205" y="2302459"/>
            <a:ext cx="381305" cy="381305"/>
          </a:xfrm>
          <a:prstGeom prst="roundRect">
            <a:avLst>
              <a:gd name="adj" fmla="val 59952"/>
            </a:avLst>
          </a:prstGeom>
          <a:solidFill>
            <a:srgbClr val="EC4899">
              <a:alpha val="20000"/>
            </a:srgbClr>
          </a:solidFill>
          <a:ln/>
        </p:spPr>
      </p:sp>
      <p:sp>
        <p:nvSpPr>
          <p:cNvPr id="38" name="Shape 33"/>
          <p:cNvSpPr/>
          <p:nvPr/>
        </p:nvSpPr>
        <p:spPr>
          <a:xfrm>
            <a:off x="6439205" y="2825496"/>
            <a:ext cx="1037844" cy="209398"/>
          </a:xfrm>
          <a:prstGeom prst="roundRect">
            <a:avLst>
              <a:gd name="adj" fmla="val 79396"/>
            </a:avLst>
          </a:prstGeom>
          <a:solidFill>
            <a:srgbClr val="FFFFFF">
              <a:alpha val="5000"/>
            </a:srgbClr>
          </a:solidFill>
          <a:ln/>
        </p:spPr>
      </p:sp>
      <p:sp>
        <p:nvSpPr>
          <p:cNvPr id="39" name="Text 34"/>
          <p:cNvSpPr txBox="1"/>
          <p:nvPr/>
        </p:nvSpPr>
        <p:spPr>
          <a:xfrm>
            <a:off x="6515100" y="2844698"/>
            <a:ext cx="972007" cy="162763"/>
          </a:xfrm>
          <a:prstGeom prst="rect">
            <a:avLst/>
          </a:prstGeom>
          <a:noFill/>
          <a:ln/>
        </p:spPr>
        <p:txBody>
          <a:bodyPr wrap="square" lIns="0" tIns="0" rIns="0" bIns="0" rtlCol="0" anchor="ctr"/>
          <a:lstStyle/>
          <a:p>
            <a:pPr algn="l" indent="0" marL="0">
              <a:buNone/>
            </a:pPr>
            <a:r>
              <a:rPr lang="en-US" sz="900" b="1" dirty="0">
                <a:solidFill>
                  <a:srgbClr val="F472B6"/>
                </a:solidFill>
                <a:latin typeface="Noto Sans JP" pitchFamily="34" charset="0"/>
                <a:ea typeface="Noto Sans JP" pitchFamily="34" charset="-122"/>
                <a:cs typeface="Noto Sans JP" pitchFamily="34" charset="-120"/>
              </a:rPr>
              <a:t>CONCEPT SHIFT</a:t>
            </a:r>
            <a:endParaRPr lang="en-US" sz="900" dirty="0"/>
          </a:p>
        </p:txBody>
      </p:sp>
      <p:sp>
        <p:nvSpPr>
          <p:cNvPr id="40" name="Text 35"/>
          <p:cNvSpPr txBox="1"/>
          <p:nvPr/>
        </p:nvSpPr>
        <p:spPr>
          <a:xfrm>
            <a:off x="6439205" y="3130906"/>
            <a:ext cx="14438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"Vibe Working"</a:t>
            </a:r>
            <a:endParaRPr lang="en-US" sz="1300" dirty="0"/>
          </a:p>
        </p:txBody>
      </p:sp>
      <p:sp>
        <p:nvSpPr>
          <p:cNvPr id="41" name="Text 36"/>
          <p:cNvSpPr txBox="1"/>
          <p:nvPr/>
        </p:nvSpPr>
        <p:spPr>
          <a:xfrm>
            <a:off x="6439205" y="3354019"/>
            <a:ext cx="6437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の推進</a:t>
            </a:r>
            <a:endParaRPr lang="en-US" sz="1300" dirty="0"/>
          </a:p>
        </p:txBody>
      </p:sp>
      <p:sp>
        <p:nvSpPr>
          <p:cNvPr id="42" name="Text 37"/>
          <p:cNvSpPr txBox="1"/>
          <p:nvPr/>
        </p:nvSpPr>
        <p:spPr>
          <a:xfrm>
            <a:off x="6439205" y="3672230"/>
            <a:ext cx="2064715" cy="372161"/>
          </a:xfrm>
          <a:prstGeom prst="rect">
            <a:avLst/>
          </a:prstGeom>
          <a:noFill/>
          <a:ln/>
        </p:spPr>
        <p:txBody>
          <a:bodyPr wrap="square" lIns="0" tIns="0" rIns="0" bIns="0" rtlCol="0" anchor="ctr"/>
          <a:lstStyle/>
          <a:p>
            <a:pPr algn="l" indent="0" marL="0">
              <a:buNone/>
            </a:pPr>
            <a:r>
              <a:rPr lang="en-US" sz="900" i="1" dirty="0">
                <a:solidFill>
                  <a:srgbClr val="E2E8F0"/>
                </a:solidFill>
                <a:latin typeface="Noto Sans JP" pitchFamily="34" charset="0"/>
                <a:ea typeface="Noto Sans JP" pitchFamily="34" charset="-122"/>
                <a:cs typeface="Noto Sans JP" pitchFamily="34" charset="-120"/>
              </a:rPr>
              <a:t>「AIが作業を行い、人間は創造性と監督に集中する」</a:t>
            </a:r>
            <a:endParaRPr lang="en-US" sz="900" dirty="0"/>
          </a:p>
        </p:txBody>
      </p:sp>
      <p:sp>
        <p:nvSpPr>
          <p:cNvPr id="43" name="Text 38"/>
          <p:cNvSpPr txBox="1"/>
          <p:nvPr/>
        </p:nvSpPr>
        <p:spPr>
          <a:xfrm>
            <a:off x="6561734" y="4157777"/>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Super Agentによるタスクの完全自律化</a:t>
            </a:r>
            <a:endParaRPr lang="en-US" sz="900" dirty="0"/>
          </a:p>
        </p:txBody>
      </p:sp>
      <p:sp>
        <p:nvSpPr>
          <p:cNvPr id="44" name="Text 39"/>
          <p:cNvSpPr txBox="1"/>
          <p:nvPr/>
        </p:nvSpPr>
        <p:spPr>
          <a:xfrm>
            <a:off x="6561734" y="4561942"/>
            <a:ext cx="1712671" cy="18105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ワークフローの抜本的効率化</a:t>
            </a:r>
            <a:endParaRPr lang="en-US" sz="900" dirty="0"/>
          </a:p>
        </p:txBody>
      </p:sp>
      <p:sp>
        <p:nvSpPr>
          <p:cNvPr id="45" name="Text 40"/>
          <p:cNvSpPr txBox="1"/>
          <p:nvPr/>
        </p:nvSpPr>
        <p:spPr>
          <a:xfrm>
            <a:off x="6561734" y="4792370"/>
            <a:ext cx="1826971" cy="18105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新しい働き方のカルチャー形成</a:t>
            </a:r>
            <a:endParaRPr lang="en-US" sz="900" dirty="0"/>
          </a:p>
        </p:txBody>
      </p:sp>
      <p:sp>
        <p:nvSpPr>
          <p:cNvPr id="46" name="Shape 41"/>
          <p:cNvSpPr/>
          <p:nvPr/>
        </p:nvSpPr>
        <p:spPr>
          <a:xfrm>
            <a:off x="7467905" y="5212994"/>
            <a:ext cx="19202" cy="190195"/>
          </a:xfrm>
          <a:prstGeom prst="rect">
            <a:avLst/>
          </a:prstGeom>
          <a:solidFill>
            <a:srgbClr val="FFFFFF">
              <a:alpha val="10000"/>
            </a:srgbClr>
          </a:solidFill>
          <a:ln/>
        </p:spPr>
      </p:sp>
      <p:sp>
        <p:nvSpPr>
          <p:cNvPr id="47" name="Shape 42"/>
          <p:cNvSpPr/>
          <p:nvPr/>
        </p:nvSpPr>
        <p:spPr>
          <a:xfrm>
            <a:off x="9001354" y="2943454"/>
            <a:ext cx="2476195" cy="3019349"/>
          </a:xfrm>
          <a:prstGeom prst="roundRect">
            <a:avLst>
              <a:gd name="adj" fmla="val 2272"/>
            </a:avLst>
          </a:prstGeom>
          <a:solidFill>
            <a:srgbClr val="1E293B">
              <a:alpha val="60000"/>
            </a:srgbClr>
          </a:solidFill>
          <a:ln w="50800">
            <a:solidFill>
              <a:srgbClr val="10B981"/>
            </a:solidFill>
            <a:prstDash val="solid"/>
          </a:ln>
        </p:spPr>
      </p:sp>
      <p:sp>
        <p:nvSpPr>
          <p:cNvPr id="48" name="Shape 43"/>
          <p:cNvSpPr/>
          <p:nvPr/>
        </p:nvSpPr>
        <p:spPr>
          <a:xfrm>
            <a:off x="10230307" y="2790749"/>
            <a:ext cx="19202" cy="190195"/>
          </a:xfrm>
          <a:prstGeom prst="rect">
            <a:avLst/>
          </a:prstGeom>
          <a:solidFill>
            <a:srgbClr val="FFFFFF">
              <a:alpha val="10000"/>
            </a:srgbClr>
          </a:solidFill>
          <a:ln/>
        </p:spPr>
      </p:sp>
      <p:sp>
        <p:nvSpPr>
          <p:cNvPr id="49" name="Shape 44"/>
          <p:cNvSpPr/>
          <p:nvPr/>
        </p:nvSpPr>
        <p:spPr>
          <a:xfrm>
            <a:off x="9201607" y="3172054"/>
            <a:ext cx="381305" cy="381305"/>
          </a:xfrm>
          <a:prstGeom prst="roundRect">
            <a:avLst>
              <a:gd name="adj" fmla="val 59952"/>
            </a:avLst>
          </a:prstGeom>
          <a:solidFill>
            <a:srgbClr val="10B981">
              <a:alpha val="20000"/>
            </a:srgbClr>
          </a:solidFill>
          <a:ln/>
        </p:spPr>
      </p:sp>
      <p:pic>
        <p:nvPicPr>
          <p:cNvPr id="50" name="Image 3" descr="preencoded.png">    </p:cNvPr>
          <p:cNvPicPr>
            <a:picLocks noChangeAspect="1"/>
          </p:cNvPicPr>
          <p:nvPr/>
        </p:nvPicPr>
        <p:blipFill>
          <a:blip r:embed="rId4"/>
          <a:srcRect l="0" r="0" t="0" b="0"/>
          <a:stretch/>
        </p:blipFill>
        <p:spPr>
          <a:xfrm>
            <a:off x="9305849" y="3276295"/>
            <a:ext cx="171907" cy="171907"/>
          </a:xfrm>
          <a:prstGeom prst="rect">
            <a:avLst/>
          </a:prstGeom>
        </p:spPr>
      </p:pic>
      <p:sp>
        <p:nvSpPr>
          <p:cNvPr id="51" name="Shape 45"/>
          <p:cNvSpPr/>
          <p:nvPr/>
        </p:nvSpPr>
        <p:spPr>
          <a:xfrm>
            <a:off x="9201607" y="3696005"/>
            <a:ext cx="1019556" cy="209398"/>
          </a:xfrm>
          <a:prstGeom prst="roundRect">
            <a:avLst>
              <a:gd name="adj" fmla="val 79396"/>
            </a:avLst>
          </a:prstGeom>
          <a:solidFill>
            <a:srgbClr val="FFFFFF">
              <a:alpha val="5000"/>
            </a:srgbClr>
          </a:solidFill>
          <a:ln/>
        </p:spPr>
      </p:sp>
      <p:sp>
        <p:nvSpPr>
          <p:cNvPr id="52" name="Text 46"/>
          <p:cNvSpPr txBox="1"/>
          <p:nvPr/>
        </p:nvSpPr>
        <p:spPr>
          <a:xfrm>
            <a:off x="9277502" y="3714293"/>
            <a:ext cx="952805" cy="162763"/>
          </a:xfrm>
          <a:prstGeom prst="rect">
            <a:avLst/>
          </a:prstGeom>
          <a:noFill/>
          <a:ln/>
        </p:spPr>
        <p:txBody>
          <a:bodyPr wrap="square" lIns="0" tIns="0" rIns="0" bIns="0" rtlCol="0" anchor="ctr"/>
          <a:lstStyle/>
          <a:p>
            <a:pPr algn="l" indent="0" marL="0">
              <a:buNone/>
            </a:pPr>
            <a:r>
              <a:rPr lang="en-US" sz="900" b="1" dirty="0">
                <a:solidFill>
                  <a:srgbClr val="34D399"/>
                </a:solidFill>
                <a:latin typeface="Noto Sans JP" pitchFamily="34" charset="0"/>
                <a:ea typeface="Noto Sans JP" pitchFamily="34" charset="-122"/>
                <a:cs typeface="Noto Sans JP" pitchFamily="34" charset="-120"/>
              </a:rPr>
              <a:t>FUTURE VISION</a:t>
            </a:r>
            <a:endParaRPr lang="en-US" sz="900" dirty="0"/>
          </a:p>
        </p:txBody>
      </p:sp>
      <p:sp>
        <p:nvSpPr>
          <p:cNvPr id="53" name="Text 47"/>
          <p:cNvSpPr txBox="1"/>
          <p:nvPr/>
        </p:nvSpPr>
        <p:spPr>
          <a:xfrm>
            <a:off x="9201607" y="4000500"/>
            <a:ext cx="986638"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技術革新と</a:t>
            </a:r>
            <a:endParaRPr lang="en-US" sz="1300" dirty="0"/>
          </a:p>
        </p:txBody>
      </p:sp>
      <p:sp>
        <p:nvSpPr>
          <p:cNvPr id="54" name="Text 48"/>
          <p:cNvSpPr txBox="1"/>
          <p:nvPr/>
        </p:nvSpPr>
        <p:spPr>
          <a:xfrm>
            <a:off x="9201607" y="4223614"/>
            <a:ext cx="1500530"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エコシステム拡張</a:t>
            </a:r>
            <a:endParaRPr lang="en-US" sz="1300" dirty="0"/>
          </a:p>
        </p:txBody>
      </p:sp>
      <p:sp>
        <p:nvSpPr>
          <p:cNvPr id="55" name="Text 49"/>
          <p:cNvSpPr txBox="1"/>
          <p:nvPr/>
        </p:nvSpPr>
        <p:spPr>
          <a:xfrm>
            <a:off x="9324137" y="4541825"/>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MoE最適化: より賢く、高速なモデルルーティング</a:t>
            </a:r>
            <a:endParaRPr lang="en-US" sz="900" dirty="0"/>
          </a:p>
        </p:txBody>
      </p:sp>
      <p:sp>
        <p:nvSpPr>
          <p:cNvPr id="56" name="Text 50"/>
          <p:cNvSpPr txBox="1"/>
          <p:nvPr/>
        </p:nvSpPr>
        <p:spPr>
          <a:xfrm>
            <a:off x="9324137" y="4945075"/>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ツール拡張: 外部API/SaaS連携の拡大</a:t>
            </a:r>
            <a:endParaRPr lang="en-US" sz="900" dirty="0"/>
          </a:p>
        </p:txBody>
      </p:sp>
      <p:sp>
        <p:nvSpPr>
          <p:cNvPr id="57" name="Text 51"/>
          <p:cNvSpPr txBox="1"/>
          <p:nvPr/>
        </p:nvSpPr>
        <p:spPr>
          <a:xfrm>
            <a:off x="9324137" y="5349240"/>
            <a:ext cx="2055571" cy="352958"/>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Enterprise: 企業向け専用環境と高度なセキュリティ</a:t>
            </a:r>
            <a:endParaRPr lang="en-US" sz="900" dirty="0"/>
          </a:p>
        </p:txBody>
      </p:sp>
      <p:sp>
        <p:nvSpPr>
          <p:cNvPr id="58" name="Shape 52"/>
          <p:cNvSpPr/>
          <p:nvPr/>
        </p:nvSpPr>
        <p:spPr>
          <a:xfrm>
            <a:off x="1837944" y="5682082"/>
            <a:ext cx="228600" cy="228600"/>
          </a:xfrm>
          <a:prstGeom prst="ellipse">
            <a:avLst/>
          </a:prstGeom>
          <a:solidFill>
            <a:srgbClr val="3B82F6"/>
          </a:solidFill>
          <a:ln w="50800">
            <a:solidFill>
              <a:srgbClr val="3B82F6"/>
            </a:solidFill>
            <a:prstDash val="solid"/>
          </a:ln>
          <a:effectLst>
            <a:outerShdw sx="100000" sy="100000" kx="0" ky="0" algn="bl" rotWithShape="0" blurRad="12700" dist="12700" dir="16200000">
              <a:srgbClr val="0f172a">
                <a:alpha val="100000"/>
              </a:srgbClr>
            </a:outerShdw>
          </a:effectLst>
        </p:spPr>
      </p:sp>
      <p:sp>
        <p:nvSpPr>
          <p:cNvPr id="59" name="Shape 53"/>
          <p:cNvSpPr/>
          <p:nvPr/>
        </p:nvSpPr>
        <p:spPr>
          <a:xfrm>
            <a:off x="4600346" y="2333549"/>
            <a:ext cx="228600" cy="228600"/>
          </a:xfrm>
          <a:prstGeom prst="ellipse">
            <a:avLst/>
          </a:prstGeom>
          <a:solidFill>
            <a:srgbClr val="F59E0B"/>
          </a:solidFill>
          <a:ln w="50800">
            <a:solidFill>
              <a:srgbClr val="F59E0B"/>
            </a:solidFill>
            <a:prstDash val="solid"/>
          </a:ln>
          <a:effectLst>
            <a:outerShdw sx="100000" sy="100000" kx="0" ky="0" algn="bl" rotWithShape="0" blurRad="12700" dist="12700" dir="16200000">
              <a:srgbClr val="0f172a">
                <a:alpha val="100000"/>
              </a:srgbClr>
            </a:outerShdw>
          </a:effectLst>
        </p:spPr>
      </p:sp>
      <p:sp>
        <p:nvSpPr>
          <p:cNvPr id="60" name="Shape 54"/>
          <p:cNvSpPr/>
          <p:nvPr/>
        </p:nvSpPr>
        <p:spPr>
          <a:xfrm>
            <a:off x="7362749" y="5603443"/>
            <a:ext cx="228600" cy="228600"/>
          </a:xfrm>
          <a:prstGeom prst="ellipse">
            <a:avLst/>
          </a:prstGeom>
          <a:solidFill>
            <a:srgbClr val="0F172A"/>
          </a:solidFill>
          <a:ln w="50800">
            <a:solidFill>
              <a:srgbClr val="EC4899"/>
            </a:solidFill>
            <a:prstDash val="solid"/>
          </a:ln>
          <a:effectLst>
            <a:outerShdw sx="100000" sy="100000" kx="0" ky="0" algn="bl" rotWithShape="0" blurRad="12700" dist="12700" dir="16200000">
              <a:srgbClr val="0f172a">
                <a:alpha val="100000"/>
              </a:srgbClr>
            </a:outerShdw>
          </a:effectLst>
        </p:spPr>
      </p:sp>
      <p:sp>
        <p:nvSpPr>
          <p:cNvPr id="61" name="Shape 55"/>
          <p:cNvSpPr/>
          <p:nvPr/>
        </p:nvSpPr>
        <p:spPr>
          <a:xfrm>
            <a:off x="10125151" y="2333549"/>
            <a:ext cx="228600" cy="228600"/>
          </a:xfrm>
          <a:prstGeom prst="ellipse">
            <a:avLst/>
          </a:prstGeom>
          <a:solidFill>
            <a:srgbClr val="0F172A"/>
          </a:solidFill>
          <a:ln w="50800">
            <a:solidFill>
              <a:srgbClr val="10B981"/>
            </a:solidFill>
            <a:prstDash val="solid"/>
          </a:ln>
          <a:effectLst>
            <a:outerShdw sx="100000" sy="100000" kx="0" ky="0" algn="bl" rotWithShape="0" blurRad="12700" dist="12700" dir="16200000">
              <a:srgbClr val="0f172a">
                <a:alpha val="100000"/>
              </a:srgbClr>
            </a:outerShdw>
          </a:effectLst>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5524805" y="-1904695"/>
            <a:ext cx="7619695" cy="5715000"/>
          </a:xfrm>
          <a:prstGeom prst="ellipse">
            <a:avLst/>
          </a:prstGeom>
          <a:solidFill>
            <a:srgbClr val="3B82F6">
              <a:alpha val="15000"/>
            </a:srgbClr>
          </a:solidFill>
          <a:ln/>
        </p:spPr>
      </p:sp>
      <p:sp>
        <p:nvSpPr>
          <p:cNvPr id="5" name="Shape 3"/>
          <p:cNvSpPr/>
          <p:nvPr/>
        </p:nvSpPr>
        <p:spPr>
          <a:xfrm>
            <a:off x="-952805" y="3047695"/>
            <a:ext cx="5715000" cy="4762195"/>
          </a:xfrm>
          <a:prstGeom prst="ellipse">
            <a:avLst/>
          </a:prstGeom>
          <a:solidFill>
            <a:srgbClr val="8B5CF6">
              <a:alpha val="15000"/>
            </a:srgbClr>
          </a:solidFill>
          <a:ln/>
        </p:spPr>
      </p:sp>
      <p:sp>
        <p:nvSpPr>
          <p:cNvPr id="6" name="Shape 4"/>
          <p:cNvSpPr/>
          <p:nvPr/>
        </p:nvSpPr>
        <p:spPr>
          <a:xfrm>
            <a:off x="571500" y="982066"/>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107" r="-107" t="0" b="0"/>
          <a:stretch/>
        </p:blipFill>
        <p:spPr>
          <a:xfrm>
            <a:off x="571500" y="457200"/>
            <a:ext cx="267005" cy="304495"/>
          </a:xfrm>
          <a:prstGeom prst="rect">
            <a:avLst/>
          </a:prstGeom>
        </p:spPr>
      </p:pic>
      <p:sp>
        <p:nvSpPr>
          <p:cNvPr id="8" name="Text 5"/>
          <p:cNvSpPr txBox="1"/>
          <p:nvPr/>
        </p:nvSpPr>
        <p:spPr>
          <a:xfrm>
            <a:off x="981151" y="390449"/>
            <a:ext cx="3267151"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結論と次のアクション</a:t>
            </a:r>
            <a:endParaRPr lang="en-US" sz="2400" dirty="0"/>
          </a:p>
        </p:txBody>
      </p:sp>
      <p:sp>
        <p:nvSpPr>
          <p:cNvPr id="9" name="Text 6"/>
          <p:cNvSpPr txBox="1"/>
          <p:nvPr/>
        </p:nvSpPr>
        <p:spPr>
          <a:xfrm>
            <a:off x="9095537" y="590702"/>
            <a:ext cx="2634386"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Conclusion &amp; Recommended Next Steps</a:t>
            </a:r>
            <a:endParaRPr lang="en-US" sz="1000" dirty="0"/>
          </a:p>
        </p:txBody>
      </p:sp>
      <p:sp>
        <p:nvSpPr>
          <p:cNvPr id="10" name="Shape 7"/>
          <p:cNvSpPr/>
          <p:nvPr/>
        </p:nvSpPr>
        <p:spPr>
          <a:xfrm>
            <a:off x="571500" y="1181405"/>
            <a:ext cx="11048695" cy="1429207"/>
          </a:xfrm>
          <a:prstGeom prst="roundRect">
            <a:avLst>
              <a:gd name="adj" fmla="val 6824"/>
            </a:avLst>
          </a:prstGeom>
          <a:solidFill>
            <a:srgbClr val="1E293B">
              <a:alpha val="40000"/>
            </a:srgbClr>
          </a:solidFill>
          <a:ln w="12700">
            <a:solidFill>
              <a:srgbClr val="FFFFFF">
                <a:alpha val="10000"/>
              </a:srgbClr>
            </a:solidFill>
            <a:prstDash val="solid"/>
          </a:ln>
        </p:spPr>
      </p:sp>
      <p:sp>
        <p:nvSpPr>
          <p:cNvPr id="11" name="Shape 8"/>
          <p:cNvSpPr/>
          <p:nvPr/>
        </p:nvSpPr>
        <p:spPr>
          <a:xfrm>
            <a:off x="866851" y="1514246"/>
            <a:ext cx="761695" cy="761695"/>
          </a:xfrm>
          <a:prstGeom prst="ellipse">
            <a:avLst/>
          </a:prstGeom>
          <a:solidFill>
            <a:srgbClr val="3B82F6">
              <a:alpha val="10000"/>
            </a:srgbClr>
          </a:solidFill>
          <a:ln w="12700">
            <a:solidFill>
              <a:srgbClr val="3B82F6">
                <a:alpha val="30000"/>
              </a:srgbClr>
            </a:solidFill>
            <a:prstDash val="solid"/>
          </a:ln>
        </p:spPr>
      </p:sp>
      <p:pic>
        <p:nvPicPr>
          <p:cNvPr id="12" name="Image 1" descr="preencoded.png">    </p:cNvPr>
          <p:cNvPicPr>
            <a:picLocks noChangeAspect="1"/>
          </p:cNvPicPr>
          <p:nvPr/>
        </p:nvPicPr>
        <p:blipFill>
          <a:blip r:embed="rId2"/>
          <a:srcRect l="-50" r="-50" t="0" b="0"/>
          <a:stretch/>
        </p:blipFill>
        <p:spPr>
          <a:xfrm>
            <a:off x="1133856" y="1742846"/>
            <a:ext cx="228600" cy="304495"/>
          </a:xfrm>
          <a:prstGeom prst="rect">
            <a:avLst/>
          </a:prstGeom>
        </p:spPr>
      </p:pic>
      <p:sp>
        <p:nvSpPr>
          <p:cNvPr id="13" name="Shape 9"/>
          <p:cNvSpPr/>
          <p:nvPr/>
        </p:nvSpPr>
        <p:spPr>
          <a:xfrm>
            <a:off x="571500" y="6248095"/>
            <a:ext cx="11048695" cy="857707"/>
          </a:xfrm>
          <a:prstGeom prst="roundRect">
            <a:avLst>
              <a:gd name="adj" fmla="val 14215"/>
            </a:avLst>
          </a:prstGeom>
          <a:solidFill>
            <a:srgbClr val="FFFFFF">
              <a:alpha val="3000"/>
            </a:srgbClr>
          </a:solidFill>
          <a:ln w="12700">
            <a:solidFill>
              <a:srgbClr val="FFFFFF">
                <a:alpha val="5000"/>
              </a:srgbClr>
            </a:solidFill>
            <a:prstDash val="solid"/>
          </a:ln>
        </p:spPr>
      </p:sp>
      <p:sp>
        <p:nvSpPr>
          <p:cNvPr id="14" name="Text 10"/>
          <p:cNvSpPr txBox="1"/>
          <p:nvPr/>
        </p:nvSpPr>
        <p:spPr>
          <a:xfrm>
            <a:off x="1914754" y="1476756"/>
            <a:ext cx="3952951" cy="277063"/>
          </a:xfrm>
          <a:prstGeom prst="rect">
            <a:avLst/>
          </a:prstGeom>
          <a:noFill/>
          <a:ln/>
        </p:spPr>
        <p:txBody>
          <a:bodyPr wrap="square" lIns="0" tIns="0" rIns="0" bIns="0" rtlCol="0" anchor="ctr"/>
          <a:lstStyle/>
          <a:p>
            <a:pPr algn="l" indent="0" marL="0">
              <a:buNone/>
            </a:pPr>
            <a:r>
              <a:rPr lang="en-US" sz="1500" b="1" dirty="0">
                <a:solidFill>
                  <a:srgbClr val="FFFFFF"/>
                </a:solidFill>
                <a:latin typeface="Noto Sans JP" pitchFamily="34" charset="0"/>
                <a:ea typeface="Noto Sans JP" pitchFamily="34" charset="-122"/>
                <a:cs typeface="Noto Sans JP" pitchFamily="34" charset="-120"/>
              </a:rPr>
              <a:t>検索の未来は「検索」から「生成・統合」へ</a:t>
            </a:r>
            <a:endParaRPr lang="en-US" sz="1500" dirty="0"/>
          </a:p>
        </p:txBody>
      </p:sp>
      <p:sp>
        <p:nvSpPr>
          <p:cNvPr id="15" name="Text 11"/>
          <p:cNvSpPr txBox="1"/>
          <p:nvPr/>
        </p:nvSpPr>
        <p:spPr>
          <a:xfrm>
            <a:off x="1914754" y="1867205"/>
            <a:ext cx="9451238" cy="428854"/>
          </a:xfrm>
          <a:prstGeom prst="rect">
            <a:avLst/>
          </a:prstGeom>
          <a:noFill/>
          <a:ln/>
        </p:spPr>
        <p:txBody>
          <a:bodyPr wrap="square" lIns="0" tIns="0" rIns="0" bIns="0" rtlCol="0" anchor="ctr"/>
          <a:lstStyle/>
          <a:p>
            <a:pPr algn="l" indent="0" marL="0">
              <a:buNone/>
            </a:pPr>
            <a:r>
              <a:rPr lang="en-US" sz="1100" dirty="0">
                <a:solidFill>
                  <a:srgbClr val="E2E8F0"/>
                </a:solidFill>
                <a:latin typeface="Noto Sans JP" pitchFamily="34" charset="0"/>
                <a:ea typeface="Noto Sans JP" pitchFamily="34" charset="-122"/>
                <a:cs typeface="Noto Sans JP" pitchFamily="34" charset="-120"/>
              </a:rPr>
              <a:t>Gensparkは独自のマルチエージェントアーキテクチャにより、情報の検索・収集・統合を自動化し、生産性を飛躍的に向上させます。 コストや安定性の課題はあるものの、その革新性は従来の検索体験を一変させる可能性を秘めています。</a:t>
            </a:r>
            <a:endParaRPr lang="en-US" sz="1100" dirty="0"/>
          </a:p>
        </p:txBody>
      </p:sp>
      <p:sp>
        <p:nvSpPr>
          <p:cNvPr id="16" name="Text 12"/>
          <p:cNvSpPr txBox="1"/>
          <p:nvPr/>
        </p:nvSpPr>
        <p:spPr>
          <a:xfrm>
            <a:off x="4636922" y="6448349"/>
            <a:ext cx="2820010" cy="228600"/>
          </a:xfrm>
          <a:prstGeom prst="rect">
            <a:avLst/>
          </a:prstGeom>
          <a:noFill/>
          <a:ln/>
        </p:spPr>
        <p:txBody>
          <a:bodyPr wrap="square" lIns="0" tIns="0" rIns="0" bIns="0" rtlCol="0" anchor="ctr"/>
          <a:lstStyle/>
          <a:p>
            <a:pPr algn="ctr" indent="0" marL="0">
              <a:buNone/>
            </a:pPr>
            <a:r>
              <a:rPr lang="en-US" sz="1200" b="1" dirty="0">
                <a:solidFill>
                  <a:srgbClr val="FFFFFF"/>
                </a:solidFill>
                <a:latin typeface="Noto Sans JP" pitchFamily="34" charset="0"/>
                <a:ea typeface="Noto Sans JP" pitchFamily="34" charset="-122"/>
                <a:cs typeface="Noto Sans JP" pitchFamily="34" charset="-120"/>
              </a:rPr>
              <a:t>Ready to Spark Your Productivity?</a:t>
            </a:r>
            <a:endParaRPr lang="en-US" sz="1200" dirty="0"/>
          </a:p>
        </p:txBody>
      </p:sp>
      <p:sp>
        <p:nvSpPr>
          <p:cNvPr id="17" name="Text 13"/>
          <p:cNvSpPr txBox="1"/>
          <p:nvPr/>
        </p:nvSpPr>
        <p:spPr>
          <a:xfrm>
            <a:off x="4057193" y="6715354"/>
            <a:ext cx="4179722" cy="181051"/>
          </a:xfrm>
          <a:prstGeom prst="rect">
            <a:avLst/>
          </a:prstGeom>
          <a:noFill/>
          <a:ln/>
        </p:spPr>
        <p:txBody>
          <a:bodyPr wrap="square" lIns="0" tIns="0" rIns="0" bIns="0" rtlCol="0" anchor="ctr"/>
          <a:lstStyle/>
          <a:p>
            <a:pPr algn="ctr" indent="0" marL="0">
              <a:buNone/>
            </a:pPr>
            <a:r>
              <a:rPr lang="en-US" sz="900" dirty="0">
                <a:solidFill>
                  <a:srgbClr val="94A3B8"/>
                </a:solidFill>
                <a:latin typeface="Noto Sans JP" pitchFamily="34" charset="0"/>
                <a:ea typeface="Noto Sans JP" pitchFamily="34" charset="-122"/>
                <a:cs typeface="Noto Sans JP" pitchFamily="34" charset="-120"/>
              </a:rPr>
              <a:t>まずはFreeプランでマルチエージェント検索の可能性を体験してください</a:t>
            </a:r>
            <a:endParaRPr lang="en-US" sz="900" dirty="0"/>
          </a:p>
        </p:txBody>
      </p:sp>
      <p:sp>
        <p:nvSpPr>
          <p:cNvPr id="18" name="Shape 14"/>
          <p:cNvSpPr/>
          <p:nvPr/>
        </p:nvSpPr>
        <p:spPr>
          <a:xfrm>
            <a:off x="571500" y="2895905"/>
            <a:ext cx="3534156" cy="3066898"/>
          </a:xfrm>
          <a:prstGeom prst="roundRect">
            <a:avLst>
              <a:gd name="adj" fmla="val 1481"/>
            </a:avLst>
          </a:prstGeom>
          <a:solidFill>
            <a:srgbClr val="0F172A">
              <a:alpha val="60000"/>
            </a:srgbClr>
          </a:solidFill>
          <a:ln w="12700">
            <a:solidFill>
              <a:srgbClr val="FFFFFF">
                <a:alpha val="5000"/>
              </a:srgbClr>
            </a:solidFill>
            <a:prstDash val="solid"/>
          </a:ln>
        </p:spPr>
      </p:sp>
      <p:sp>
        <p:nvSpPr>
          <p:cNvPr id="19" name="Shape 15"/>
          <p:cNvSpPr/>
          <p:nvPr/>
        </p:nvSpPr>
        <p:spPr>
          <a:xfrm>
            <a:off x="580644" y="2905049"/>
            <a:ext cx="3514954" cy="38405"/>
          </a:xfrm>
          <a:prstGeom prst="rect">
            <a:avLst/>
          </a:prstGeom>
          <a:solidFill>
            <a:srgbClr val="3B82F6"/>
          </a:solidFill>
          <a:ln/>
        </p:spPr>
      </p:sp>
      <p:sp>
        <p:nvSpPr>
          <p:cNvPr id="20" name="Shape 16"/>
          <p:cNvSpPr/>
          <p:nvPr/>
        </p:nvSpPr>
        <p:spPr>
          <a:xfrm>
            <a:off x="809244" y="3133649"/>
            <a:ext cx="457200" cy="457200"/>
          </a:xfrm>
          <a:prstGeom prst="roundRect">
            <a:avLst>
              <a:gd name="adj" fmla="val 50000"/>
            </a:avLst>
          </a:prstGeom>
          <a:solidFill>
            <a:srgbClr val="3B82F6">
              <a:alpha val="10000"/>
            </a:srgbClr>
          </a:solidFill>
          <a:ln/>
        </p:spPr>
      </p:sp>
      <p:pic>
        <p:nvPicPr>
          <p:cNvPr id="21" name="Image 2" descr="preencoded.png">    </p:cNvPr>
          <p:cNvPicPr>
            <a:picLocks noChangeAspect="1"/>
          </p:cNvPicPr>
          <p:nvPr/>
        </p:nvPicPr>
        <p:blipFill>
          <a:blip r:embed="rId3"/>
          <a:srcRect l="-1648" r="-1648" t="0" b="0"/>
          <a:stretch/>
        </p:blipFill>
        <p:spPr>
          <a:xfrm>
            <a:off x="952805" y="3267151"/>
            <a:ext cx="171907" cy="190195"/>
          </a:xfrm>
          <a:prstGeom prst="rect">
            <a:avLst/>
          </a:prstGeom>
        </p:spPr>
      </p:pic>
      <p:sp>
        <p:nvSpPr>
          <p:cNvPr id="22" name="Text 17"/>
          <p:cNvSpPr txBox="1"/>
          <p:nvPr/>
        </p:nvSpPr>
        <p:spPr>
          <a:xfrm>
            <a:off x="809244" y="3781044"/>
            <a:ext cx="619963" cy="162763"/>
          </a:xfrm>
          <a:prstGeom prst="rect">
            <a:avLst/>
          </a:prstGeom>
          <a:noFill/>
          <a:ln/>
        </p:spPr>
        <p:txBody>
          <a:bodyPr wrap="square" lIns="0" tIns="0" rIns="0" bIns="0" rtlCol="0" anchor="ctr"/>
          <a:lstStyle/>
          <a:p>
            <a:pPr algn="l" indent="0" marL="0">
              <a:buNone/>
            </a:pPr>
            <a:r>
              <a:rPr lang="en-US" sz="900" b="1" dirty="0">
                <a:solidFill>
                  <a:srgbClr val="60A5FA">
                    <a:alpha val="50000"/>
                  </a:srgbClr>
                </a:solidFill>
                <a:latin typeface="Noto Sans JP" pitchFamily="34" charset="0"/>
                <a:ea typeface="Noto Sans JP" pitchFamily="34" charset="-122"/>
                <a:cs typeface="Noto Sans JP" pitchFamily="34" charset="-120"/>
              </a:rPr>
              <a:t>STEP 01</a:t>
            </a:r>
            <a:endParaRPr lang="en-US" sz="900" dirty="0"/>
          </a:p>
        </p:txBody>
      </p:sp>
      <p:sp>
        <p:nvSpPr>
          <p:cNvPr id="23" name="Text 18"/>
          <p:cNvSpPr txBox="1"/>
          <p:nvPr/>
        </p:nvSpPr>
        <p:spPr>
          <a:xfrm>
            <a:off x="809244" y="3952951"/>
            <a:ext cx="976579" cy="257861"/>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PoCの実施</a:t>
            </a:r>
            <a:endParaRPr lang="en-US" sz="1300" dirty="0"/>
          </a:p>
        </p:txBody>
      </p:sp>
      <p:sp>
        <p:nvSpPr>
          <p:cNvPr id="24" name="Text 19"/>
          <p:cNvSpPr txBox="1"/>
          <p:nvPr/>
        </p:nvSpPr>
        <p:spPr>
          <a:xfrm>
            <a:off x="1000354" y="4324198"/>
            <a:ext cx="2884018"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対象選定: リサーチ業務が多い部署（企画、マーケティング、R&amp;D）で試験導入</a:t>
            </a:r>
            <a:endParaRPr lang="en-US" sz="900" dirty="0"/>
          </a:p>
        </p:txBody>
      </p:sp>
      <p:sp>
        <p:nvSpPr>
          <p:cNvPr id="25" name="Text 20"/>
          <p:cNvSpPr txBox="1"/>
          <p:nvPr/>
        </p:nvSpPr>
        <p:spPr>
          <a:xfrm>
            <a:off x="1000354" y="4791456"/>
            <a:ext cx="2950769"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KPI設定: 検索時間の短縮率やアウトプットの質を定量的に評価</a:t>
            </a:r>
            <a:endParaRPr lang="en-US" sz="900" dirty="0"/>
          </a:p>
        </p:txBody>
      </p:sp>
      <p:sp>
        <p:nvSpPr>
          <p:cNvPr id="26" name="Text 21"/>
          <p:cNvSpPr txBox="1"/>
          <p:nvPr/>
        </p:nvSpPr>
        <p:spPr>
          <a:xfrm>
            <a:off x="1000354" y="5257800"/>
            <a:ext cx="2931566"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比較検証: 既存ツール（Google検索、ChatGPT等）との並行利用で効果測定</a:t>
            </a:r>
            <a:endParaRPr lang="en-US" sz="900" dirty="0"/>
          </a:p>
        </p:txBody>
      </p:sp>
      <p:sp>
        <p:nvSpPr>
          <p:cNvPr id="27" name="Shape 22"/>
          <p:cNvSpPr/>
          <p:nvPr/>
        </p:nvSpPr>
        <p:spPr>
          <a:xfrm>
            <a:off x="4330598" y="2895905"/>
            <a:ext cx="3534156" cy="3066898"/>
          </a:xfrm>
          <a:prstGeom prst="roundRect">
            <a:avLst>
              <a:gd name="adj" fmla="val 1481"/>
            </a:avLst>
          </a:prstGeom>
          <a:solidFill>
            <a:srgbClr val="0F172A">
              <a:alpha val="60000"/>
            </a:srgbClr>
          </a:solidFill>
          <a:ln w="12700">
            <a:solidFill>
              <a:srgbClr val="FFFFFF">
                <a:alpha val="5000"/>
              </a:srgbClr>
            </a:solidFill>
            <a:prstDash val="solid"/>
          </a:ln>
        </p:spPr>
      </p:sp>
      <p:sp>
        <p:nvSpPr>
          <p:cNvPr id="28" name="Shape 23"/>
          <p:cNvSpPr/>
          <p:nvPr/>
        </p:nvSpPr>
        <p:spPr>
          <a:xfrm>
            <a:off x="4339742" y="2905049"/>
            <a:ext cx="3514954" cy="38405"/>
          </a:xfrm>
          <a:prstGeom prst="rect">
            <a:avLst/>
          </a:prstGeom>
          <a:solidFill>
            <a:srgbClr val="F59E0B"/>
          </a:solidFill>
          <a:ln/>
        </p:spPr>
      </p:sp>
      <p:sp>
        <p:nvSpPr>
          <p:cNvPr id="29" name="Shape 24"/>
          <p:cNvSpPr/>
          <p:nvPr/>
        </p:nvSpPr>
        <p:spPr>
          <a:xfrm>
            <a:off x="4568342" y="3133649"/>
            <a:ext cx="457200" cy="457200"/>
          </a:xfrm>
          <a:prstGeom prst="roundRect">
            <a:avLst>
              <a:gd name="adj" fmla="val 50000"/>
            </a:avLst>
          </a:prstGeom>
          <a:solidFill>
            <a:srgbClr val="F59E0B">
              <a:alpha val="10000"/>
            </a:srgbClr>
          </a:solidFill>
          <a:ln/>
        </p:spPr>
      </p:sp>
      <p:pic>
        <p:nvPicPr>
          <p:cNvPr id="30" name="Image 3" descr="preencoded.png">    </p:cNvPr>
          <p:cNvPicPr>
            <a:picLocks noChangeAspect="1"/>
          </p:cNvPicPr>
          <p:nvPr/>
        </p:nvPicPr>
        <p:blipFill>
          <a:blip r:embed="rId4"/>
          <a:srcRect l="-1282" r="-1282" t="0" b="0"/>
          <a:stretch/>
        </p:blipFill>
        <p:spPr>
          <a:xfrm>
            <a:off x="4688129" y="3267151"/>
            <a:ext cx="219456" cy="190195"/>
          </a:xfrm>
          <a:prstGeom prst="rect">
            <a:avLst/>
          </a:prstGeom>
        </p:spPr>
      </p:pic>
      <p:sp>
        <p:nvSpPr>
          <p:cNvPr id="31" name="Text 25"/>
          <p:cNvSpPr txBox="1"/>
          <p:nvPr/>
        </p:nvSpPr>
        <p:spPr>
          <a:xfrm>
            <a:off x="4568342" y="3781044"/>
            <a:ext cx="619963" cy="162763"/>
          </a:xfrm>
          <a:prstGeom prst="rect">
            <a:avLst/>
          </a:prstGeom>
          <a:noFill/>
          <a:ln/>
        </p:spPr>
        <p:txBody>
          <a:bodyPr wrap="square" lIns="0" tIns="0" rIns="0" bIns="0" rtlCol="0" anchor="ctr"/>
          <a:lstStyle/>
          <a:p>
            <a:pPr algn="l" indent="0" marL="0">
              <a:buNone/>
            </a:pPr>
            <a:r>
              <a:rPr lang="en-US" sz="900" b="1" dirty="0">
                <a:solidFill>
                  <a:srgbClr val="FBBF24">
                    <a:alpha val="50000"/>
                  </a:srgbClr>
                </a:solidFill>
                <a:latin typeface="Noto Sans JP" pitchFamily="34" charset="0"/>
                <a:ea typeface="Noto Sans JP" pitchFamily="34" charset="-122"/>
                <a:cs typeface="Noto Sans JP" pitchFamily="34" charset="-120"/>
              </a:rPr>
              <a:t>STEP 02</a:t>
            </a:r>
            <a:endParaRPr lang="en-US" sz="900" dirty="0"/>
          </a:p>
        </p:txBody>
      </p:sp>
      <p:sp>
        <p:nvSpPr>
          <p:cNvPr id="32" name="Text 26"/>
          <p:cNvSpPr txBox="1"/>
          <p:nvPr/>
        </p:nvSpPr>
        <p:spPr>
          <a:xfrm>
            <a:off x="4568342" y="3952951"/>
            <a:ext cx="814730" cy="257861"/>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運用設計</a:t>
            </a:r>
            <a:endParaRPr lang="en-US" sz="1300" dirty="0"/>
          </a:p>
        </p:txBody>
      </p:sp>
      <p:sp>
        <p:nvSpPr>
          <p:cNvPr id="33" name="Text 27"/>
          <p:cNvSpPr txBox="1"/>
          <p:nvPr/>
        </p:nvSpPr>
        <p:spPr>
          <a:xfrm>
            <a:off x="4759452" y="4324198"/>
            <a:ext cx="2884018"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プラン選択: 利用頻度に応じたPlus/Proプランの適切な配分</a:t>
            </a:r>
            <a:endParaRPr lang="en-US" sz="900" dirty="0"/>
          </a:p>
        </p:txBody>
      </p:sp>
      <p:sp>
        <p:nvSpPr>
          <p:cNvPr id="34" name="Text 28"/>
          <p:cNvSpPr txBox="1"/>
          <p:nvPr/>
        </p:nvSpPr>
        <p:spPr>
          <a:xfrm>
            <a:off x="4759452" y="4791456"/>
            <a:ext cx="2884018"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クレジット管理: チームごとの利用量モニタリングと予算管理</a:t>
            </a:r>
            <a:endParaRPr lang="en-US" sz="900" dirty="0"/>
          </a:p>
        </p:txBody>
      </p:sp>
      <p:sp>
        <p:nvSpPr>
          <p:cNvPr id="35" name="Text 29"/>
          <p:cNvSpPr txBox="1"/>
          <p:nvPr/>
        </p:nvSpPr>
        <p:spPr>
          <a:xfrm>
            <a:off x="4759452" y="5257800"/>
            <a:ext cx="2941625"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ガイドライン: どのようなタスクにGensparkを使用すべきかの社内基準策定</a:t>
            </a:r>
            <a:endParaRPr lang="en-US" sz="900" dirty="0"/>
          </a:p>
        </p:txBody>
      </p:sp>
      <p:sp>
        <p:nvSpPr>
          <p:cNvPr id="36" name="Shape 30"/>
          <p:cNvSpPr/>
          <p:nvPr/>
        </p:nvSpPr>
        <p:spPr>
          <a:xfrm>
            <a:off x="8089697" y="2895905"/>
            <a:ext cx="3534156" cy="3066898"/>
          </a:xfrm>
          <a:prstGeom prst="roundRect">
            <a:avLst>
              <a:gd name="adj" fmla="val 1481"/>
            </a:avLst>
          </a:prstGeom>
          <a:solidFill>
            <a:srgbClr val="0F172A">
              <a:alpha val="60000"/>
            </a:srgbClr>
          </a:solidFill>
          <a:ln w="12700">
            <a:solidFill>
              <a:srgbClr val="FFFFFF">
                <a:alpha val="5000"/>
              </a:srgbClr>
            </a:solidFill>
            <a:prstDash val="solid"/>
          </a:ln>
        </p:spPr>
      </p:sp>
      <p:sp>
        <p:nvSpPr>
          <p:cNvPr id="37" name="Shape 31"/>
          <p:cNvSpPr/>
          <p:nvPr/>
        </p:nvSpPr>
        <p:spPr>
          <a:xfrm>
            <a:off x="8099755" y="2905049"/>
            <a:ext cx="3514954" cy="38405"/>
          </a:xfrm>
          <a:prstGeom prst="rect">
            <a:avLst/>
          </a:prstGeom>
          <a:solidFill>
            <a:srgbClr val="10B981"/>
          </a:solidFill>
          <a:ln/>
        </p:spPr>
      </p:sp>
      <p:sp>
        <p:nvSpPr>
          <p:cNvPr id="38" name="Shape 32"/>
          <p:cNvSpPr/>
          <p:nvPr/>
        </p:nvSpPr>
        <p:spPr>
          <a:xfrm>
            <a:off x="8328355" y="3133649"/>
            <a:ext cx="457200" cy="457200"/>
          </a:xfrm>
          <a:prstGeom prst="roundRect">
            <a:avLst>
              <a:gd name="adj" fmla="val 50000"/>
            </a:avLst>
          </a:prstGeom>
          <a:solidFill>
            <a:srgbClr val="10B981">
              <a:alpha val="10000"/>
            </a:srgbClr>
          </a:solidFill>
          <a:ln/>
        </p:spPr>
      </p:sp>
      <p:pic>
        <p:nvPicPr>
          <p:cNvPr id="39" name="Image 4" descr="preencoded.png">    </p:cNvPr>
          <p:cNvPicPr>
            <a:picLocks noChangeAspect="1"/>
          </p:cNvPicPr>
          <p:nvPr/>
        </p:nvPicPr>
        <p:blipFill>
          <a:blip r:embed="rId5"/>
          <a:srcRect l="0" r="0" t="0" b="0"/>
          <a:stretch/>
        </p:blipFill>
        <p:spPr>
          <a:xfrm>
            <a:off x="8437169" y="3267151"/>
            <a:ext cx="237744" cy="190195"/>
          </a:xfrm>
          <a:prstGeom prst="rect">
            <a:avLst/>
          </a:prstGeom>
        </p:spPr>
      </p:pic>
      <p:sp>
        <p:nvSpPr>
          <p:cNvPr id="40" name="Text 33"/>
          <p:cNvSpPr txBox="1"/>
          <p:nvPr/>
        </p:nvSpPr>
        <p:spPr>
          <a:xfrm>
            <a:off x="8328355" y="3781044"/>
            <a:ext cx="619963" cy="162763"/>
          </a:xfrm>
          <a:prstGeom prst="rect">
            <a:avLst/>
          </a:prstGeom>
          <a:noFill/>
          <a:ln/>
        </p:spPr>
        <p:txBody>
          <a:bodyPr wrap="square" lIns="0" tIns="0" rIns="0" bIns="0" rtlCol="0" anchor="ctr"/>
          <a:lstStyle/>
          <a:p>
            <a:pPr algn="l" indent="0" marL="0">
              <a:buNone/>
            </a:pPr>
            <a:r>
              <a:rPr lang="en-US" sz="900" b="1" dirty="0">
                <a:solidFill>
                  <a:srgbClr val="34D399">
                    <a:alpha val="50000"/>
                  </a:srgbClr>
                </a:solidFill>
                <a:latin typeface="Noto Sans JP" pitchFamily="34" charset="0"/>
                <a:ea typeface="Noto Sans JP" pitchFamily="34" charset="-122"/>
                <a:cs typeface="Noto Sans JP" pitchFamily="34" charset="-120"/>
              </a:rPr>
              <a:t>STEP 03</a:t>
            </a:r>
            <a:endParaRPr lang="en-US" sz="900" dirty="0"/>
          </a:p>
        </p:txBody>
      </p:sp>
      <p:sp>
        <p:nvSpPr>
          <p:cNvPr id="41" name="Text 34"/>
          <p:cNvSpPr txBox="1"/>
          <p:nvPr/>
        </p:nvSpPr>
        <p:spPr>
          <a:xfrm>
            <a:off x="8328355" y="3952951"/>
            <a:ext cx="1491386" cy="257861"/>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セキュリティ確認</a:t>
            </a:r>
            <a:endParaRPr lang="en-US" sz="1300" dirty="0"/>
          </a:p>
        </p:txBody>
      </p:sp>
      <p:sp>
        <p:nvSpPr>
          <p:cNvPr id="42" name="Text 35"/>
          <p:cNvSpPr txBox="1"/>
          <p:nvPr/>
        </p:nvSpPr>
        <p:spPr>
          <a:xfrm>
            <a:off x="8518550" y="4324198"/>
            <a:ext cx="2884018"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データ区分: 入力可能なデータレベル（公開情報、社内秘等）の定義</a:t>
            </a:r>
            <a:endParaRPr lang="en-US" sz="900" dirty="0"/>
          </a:p>
        </p:txBody>
      </p:sp>
      <p:sp>
        <p:nvSpPr>
          <p:cNvPr id="43" name="Text 36"/>
          <p:cNvSpPr txBox="1"/>
          <p:nvPr/>
        </p:nvSpPr>
        <p:spPr>
          <a:xfrm>
            <a:off x="8518550" y="4791456"/>
            <a:ext cx="2959913"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設定確認: データ学習への利用拒否（Opt-out）設定の確認</a:t>
            </a:r>
            <a:endParaRPr lang="en-US" sz="900" dirty="0"/>
          </a:p>
        </p:txBody>
      </p:sp>
      <p:sp>
        <p:nvSpPr>
          <p:cNvPr id="44" name="Text 37"/>
          <p:cNvSpPr txBox="1"/>
          <p:nvPr/>
        </p:nvSpPr>
        <p:spPr>
          <a:xfrm>
            <a:off x="8518550" y="5257800"/>
            <a:ext cx="2884018" cy="372161"/>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法務チェック: 生成コンテンツの商用利用に関する利用規約の再確認</a:t>
            </a:r>
            <a:endParaRPr lang="en-US" sz="900" dirty="0"/>
          </a:p>
        </p:txBody>
      </p:sp>
      <p:pic>
        <p:nvPicPr>
          <p:cNvPr id="45" name="Image 5" descr="preencoded.png">    </p:cNvPr>
          <p:cNvPicPr>
            <a:picLocks noChangeAspect="1"/>
          </p:cNvPicPr>
          <p:nvPr/>
        </p:nvPicPr>
        <p:blipFill>
          <a:blip r:embed="rId6"/>
          <a:srcRect l="-3379" r="-3379" t="0" b="0"/>
          <a:stretch/>
        </p:blipFill>
        <p:spPr>
          <a:xfrm>
            <a:off x="7430414" y="6495898"/>
            <a:ext cx="142646" cy="1527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7429500" y="-1904695"/>
            <a:ext cx="5715000" cy="5715000"/>
          </a:xfrm>
          <a:prstGeom prst="ellipse">
            <a:avLst/>
          </a:prstGeom>
          <a:solidFill>
            <a:srgbClr val="3B82F6">
              <a:alpha val="5000"/>
            </a:srgbClr>
          </a:solidFill>
          <a:ln/>
        </p:spPr>
      </p:sp>
      <p:sp>
        <p:nvSpPr>
          <p:cNvPr id="5" name="Shape 3"/>
          <p:cNvSpPr/>
          <p:nvPr/>
        </p:nvSpPr>
        <p:spPr>
          <a:xfrm>
            <a:off x="-952805" y="3524098"/>
            <a:ext cx="4762195" cy="4762195"/>
          </a:xfrm>
          <a:prstGeom prst="ellipse">
            <a:avLst/>
          </a:prstGeom>
          <a:solidFill>
            <a:srgbClr val="8B5CF6">
              <a:alpha val="5000"/>
            </a:srgbClr>
          </a:solidFill>
          <a:ln/>
        </p:spPr>
      </p:sp>
      <p:sp>
        <p:nvSpPr>
          <p:cNvPr id="6" name="Shape 4"/>
          <p:cNvSpPr/>
          <p:nvPr/>
        </p:nvSpPr>
        <p:spPr>
          <a:xfrm>
            <a:off x="571500" y="982066"/>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0" r="0" t="0" b="0"/>
          <a:stretch/>
        </p:blipFill>
        <p:spPr>
          <a:xfrm>
            <a:off x="571500" y="457200"/>
            <a:ext cx="304495" cy="304495"/>
          </a:xfrm>
          <a:prstGeom prst="rect">
            <a:avLst/>
          </a:prstGeom>
        </p:spPr>
      </p:pic>
      <p:sp>
        <p:nvSpPr>
          <p:cNvPr id="8" name="Text 5"/>
          <p:cNvSpPr txBox="1"/>
          <p:nvPr/>
        </p:nvSpPr>
        <p:spPr>
          <a:xfrm>
            <a:off x="1019556" y="390449"/>
            <a:ext cx="3591763" cy="438912"/>
          </a:xfrm>
          <a:prstGeom prst="rect">
            <a:avLst/>
          </a:prstGeom>
          <a:noFill/>
          <a:ln/>
        </p:spPr>
        <p:txBody>
          <a:bodyPr wrap="square" lIns="0" tIns="0" rIns="0" bIns="0" rtlCol="0" anchor="ctr"/>
          <a:lstStyle/>
          <a:p>
            <a:pPr algn="l" indent="0" marL="0">
              <a:buNone/>
            </a:pPr>
            <a:r>
              <a:rPr lang="en-US" sz="2400" b="1" dirty="0">
                <a:solidFill>
                  <a:srgbClr val="60A5FA"/>
                </a:solidFill>
                <a:latin typeface="Noto Sans JP" pitchFamily="34" charset="0"/>
                <a:ea typeface="Noto Sans JP" pitchFamily="34" charset="-122"/>
                <a:cs typeface="Noto Sans JP" pitchFamily="34" charset="-120"/>
              </a:rPr>
              <a:t>目次：本レポートの構成</a:t>
            </a:r>
            <a:endParaRPr lang="en-US" sz="2400" dirty="0"/>
          </a:p>
        </p:txBody>
      </p:sp>
      <p:sp>
        <p:nvSpPr>
          <p:cNvPr id="9" name="Shape 6"/>
          <p:cNvSpPr/>
          <p:nvPr/>
        </p:nvSpPr>
        <p:spPr>
          <a:xfrm>
            <a:off x="571500" y="1600200"/>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10" name="Shape 7"/>
          <p:cNvSpPr/>
          <p:nvPr/>
        </p:nvSpPr>
        <p:spPr>
          <a:xfrm>
            <a:off x="1076249" y="1705356"/>
            <a:ext cx="267005" cy="267005"/>
          </a:xfrm>
          <a:prstGeom prst="roundRect">
            <a:avLst>
              <a:gd name="adj" fmla="val 73385"/>
            </a:avLst>
          </a:prstGeom>
          <a:solidFill>
            <a:srgbClr val="60A5FA">
              <a:alpha val="10000"/>
            </a:srgbClr>
          </a:solidFill>
          <a:ln/>
        </p:spPr>
      </p:sp>
      <p:pic>
        <p:nvPicPr>
          <p:cNvPr id="11" name="Image 1" descr="preencoded.png">    </p:cNvPr>
          <p:cNvPicPr>
            <a:picLocks noChangeAspect="1"/>
          </p:cNvPicPr>
          <p:nvPr/>
        </p:nvPicPr>
        <p:blipFill>
          <a:blip r:embed="rId2"/>
          <a:srcRect l="0" r="0" t="0" b="0"/>
          <a:stretch/>
        </p:blipFill>
        <p:spPr>
          <a:xfrm>
            <a:off x="1147572" y="1776679"/>
            <a:ext cx="123444" cy="123444"/>
          </a:xfrm>
          <a:prstGeom prst="rect">
            <a:avLst/>
          </a:prstGeom>
        </p:spPr>
      </p:pic>
      <p:sp>
        <p:nvSpPr>
          <p:cNvPr id="12" name="Shape 8"/>
          <p:cNvSpPr/>
          <p:nvPr/>
        </p:nvSpPr>
        <p:spPr>
          <a:xfrm>
            <a:off x="571500" y="2190902"/>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13" name="Shape 9"/>
          <p:cNvSpPr/>
          <p:nvPr/>
        </p:nvSpPr>
        <p:spPr>
          <a:xfrm>
            <a:off x="1076249" y="2295144"/>
            <a:ext cx="267005" cy="267005"/>
          </a:xfrm>
          <a:prstGeom prst="roundRect">
            <a:avLst>
              <a:gd name="adj" fmla="val 73385"/>
            </a:avLst>
          </a:prstGeom>
          <a:solidFill>
            <a:srgbClr val="60A5FA">
              <a:alpha val="10000"/>
            </a:srgbClr>
          </a:solidFill>
          <a:ln/>
        </p:spPr>
      </p:sp>
      <p:pic>
        <p:nvPicPr>
          <p:cNvPr id="14" name="Image 2" descr="preencoded.png">    </p:cNvPr>
          <p:cNvPicPr>
            <a:picLocks noChangeAspect="1"/>
          </p:cNvPicPr>
          <p:nvPr/>
        </p:nvPicPr>
        <p:blipFill>
          <a:blip r:embed="rId3"/>
          <a:srcRect l="-1358" r="-1358" t="0" b="0"/>
          <a:stretch/>
        </p:blipFill>
        <p:spPr>
          <a:xfrm>
            <a:off x="1138428" y="2367382"/>
            <a:ext cx="142646" cy="123444"/>
          </a:xfrm>
          <a:prstGeom prst="rect">
            <a:avLst/>
          </a:prstGeom>
        </p:spPr>
      </p:pic>
      <p:sp>
        <p:nvSpPr>
          <p:cNvPr id="15" name="Shape 10"/>
          <p:cNvSpPr/>
          <p:nvPr/>
        </p:nvSpPr>
        <p:spPr>
          <a:xfrm>
            <a:off x="571500" y="2781605"/>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16" name="Shape 11"/>
          <p:cNvSpPr/>
          <p:nvPr/>
        </p:nvSpPr>
        <p:spPr>
          <a:xfrm>
            <a:off x="1076249" y="2885846"/>
            <a:ext cx="267005" cy="267005"/>
          </a:xfrm>
          <a:prstGeom prst="roundRect">
            <a:avLst>
              <a:gd name="adj" fmla="val 73385"/>
            </a:avLst>
          </a:prstGeom>
          <a:solidFill>
            <a:srgbClr val="60A5FA">
              <a:alpha val="10000"/>
            </a:srgbClr>
          </a:solidFill>
          <a:ln/>
        </p:spPr>
      </p:sp>
      <p:pic>
        <p:nvPicPr>
          <p:cNvPr id="17" name="Image 3" descr="preencoded.png">    </p:cNvPr>
          <p:cNvPicPr>
            <a:picLocks noChangeAspect="1"/>
          </p:cNvPicPr>
          <p:nvPr/>
        </p:nvPicPr>
        <p:blipFill>
          <a:blip r:embed="rId4"/>
          <a:srcRect l="0" r="0" t="-524" b="-524"/>
          <a:stretch/>
        </p:blipFill>
        <p:spPr>
          <a:xfrm>
            <a:off x="1133856" y="2957170"/>
            <a:ext cx="152705" cy="123444"/>
          </a:xfrm>
          <a:prstGeom prst="rect">
            <a:avLst/>
          </a:prstGeom>
        </p:spPr>
      </p:pic>
      <p:sp>
        <p:nvSpPr>
          <p:cNvPr id="18" name="Shape 12"/>
          <p:cNvSpPr/>
          <p:nvPr/>
        </p:nvSpPr>
        <p:spPr>
          <a:xfrm>
            <a:off x="571500" y="3372307"/>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19" name="Shape 13"/>
          <p:cNvSpPr/>
          <p:nvPr/>
        </p:nvSpPr>
        <p:spPr>
          <a:xfrm>
            <a:off x="1076249" y="3476549"/>
            <a:ext cx="267005" cy="267005"/>
          </a:xfrm>
          <a:prstGeom prst="roundRect">
            <a:avLst>
              <a:gd name="adj" fmla="val 73385"/>
            </a:avLst>
          </a:prstGeom>
          <a:solidFill>
            <a:srgbClr val="60A5FA">
              <a:alpha val="10000"/>
            </a:srgbClr>
          </a:solidFill>
          <a:ln/>
        </p:spPr>
      </p:sp>
      <p:pic>
        <p:nvPicPr>
          <p:cNvPr id="20" name="Image 4" descr="preencoded.png">    </p:cNvPr>
          <p:cNvPicPr>
            <a:picLocks noChangeAspect="1"/>
          </p:cNvPicPr>
          <p:nvPr/>
        </p:nvPicPr>
        <p:blipFill>
          <a:blip r:embed="rId5"/>
          <a:srcRect l="0" r="0" t="0" b="0"/>
          <a:stretch/>
        </p:blipFill>
        <p:spPr>
          <a:xfrm>
            <a:off x="1147572" y="3547872"/>
            <a:ext cx="123444" cy="123444"/>
          </a:xfrm>
          <a:prstGeom prst="rect">
            <a:avLst/>
          </a:prstGeom>
        </p:spPr>
      </p:pic>
      <p:sp>
        <p:nvSpPr>
          <p:cNvPr id="21" name="Shape 14"/>
          <p:cNvSpPr/>
          <p:nvPr/>
        </p:nvSpPr>
        <p:spPr>
          <a:xfrm>
            <a:off x="571500" y="3962095"/>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22" name="Shape 15"/>
          <p:cNvSpPr/>
          <p:nvPr/>
        </p:nvSpPr>
        <p:spPr>
          <a:xfrm>
            <a:off x="1076249" y="4067251"/>
            <a:ext cx="267005" cy="267005"/>
          </a:xfrm>
          <a:prstGeom prst="roundRect">
            <a:avLst>
              <a:gd name="adj" fmla="val 73385"/>
            </a:avLst>
          </a:prstGeom>
          <a:solidFill>
            <a:srgbClr val="60A5FA">
              <a:alpha val="10000"/>
            </a:srgbClr>
          </a:solidFill>
          <a:ln/>
        </p:spPr>
      </p:sp>
      <p:pic>
        <p:nvPicPr>
          <p:cNvPr id="23" name="Image 5" descr="preencoded.png">    </p:cNvPr>
          <p:cNvPicPr>
            <a:picLocks noChangeAspect="1"/>
          </p:cNvPicPr>
          <p:nvPr/>
        </p:nvPicPr>
        <p:blipFill>
          <a:blip r:embed="rId6"/>
          <a:srcRect l="0" r="0" t="-524" b="-524"/>
          <a:stretch/>
        </p:blipFill>
        <p:spPr>
          <a:xfrm>
            <a:off x="1133856" y="4138574"/>
            <a:ext cx="152705" cy="123444"/>
          </a:xfrm>
          <a:prstGeom prst="rect">
            <a:avLst/>
          </a:prstGeom>
        </p:spPr>
      </p:pic>
      <p:sp>
        <p:nvSpPr>
          <p:cNvPr id="24" name="Shape 16"/>
          <p:cNvSpPr/>
          <p:nvPr/>
        </p:nvSpPr>
        <p:spPr>
          <a:xfrm>
            <a:off x="571500" y="4552798"/>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25" name="Shape 17"/>
          <p:cNvSpPr/>
          <p:nvPr/>
        </p:nvSpPr>
        <p:spPr>
          <a:xfrm>
            <a:off x="1076249" y="4657954"/>
            <a:ext cx="267005" cy="267005"/>
          </a:xfrm>
          <a:prstGeom prst="roundRect">
            <a:avLst>
              <a:gd name="adj" fmla="val 73385"/>
            </a:avLst>
          </a:prstGeom>
          <a:solidFill>
            <a:srgbClr val="60A5FA">
              <a:alpha val="10000"/>
            </a:srgbClr>
          </a:solidFill>
          <a:ln/>
        </p:spPr>
      </p:sp>
      <p:pic>
        <p:nvPicPr>
          <p:cNvPr id="26" name="Image 6" descr="preencoded.png">    </p:cNvPr>
          <p:cNvPicPr>
            <a:picLocks noChangeAspect="1"/>
          </p:cNvPicPr>
          <p:nvPr/>
        </p:nvPicPr>
        <p:blipFill>
          <a:blip r:embed="rId7"/>
          <a:srcRect l="-1358" r="-1358" t="0" b="0"/>
          <a:stretch/>
        </p:blipFill>
        <p:spPr>
          <a:xfrm>
            <a:off x="1162202" y="4729277"/>
            <a:ext cx="95098" cy="123444"/>
          </a:xfrm>
          <a:prstGeom prst="rect">
            <a:avLst/>
          </a:prstGeom>
        </p:spPr>
      </p:pic>
      <p:sp>
        <p:nvSpPr>
          <p:cNvPr id="27" name="Shape 18"/>
          <p:cNvSpPr/>
          <p:nvPr/>
        </p:nvSpPr>
        <p:spPr>
          <a:xfrm>
            <a:off x="571500" y="5143500"/>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28" name="Shape 19"/>
          <p:cNvSpPr/>
          <p:nvPr/>
        </p:nvSpPr>
        <p:spPr>
          <a:xfrm>
            <a:off x="1076249" y="5248656"/>
            <a:ext cx="267005" cy="267005"/>
          </a:xfrm>
          <a:prstGeom prst="roundRect">
            <a:avLst>
              <a:gd name="adj" fmla="val 73385"/>
            </a:avLst>
          </a:prstGeom>
          <a:solidFill>
            <a:srgbClr val="60A5FA">
              <a:alpha val="10000"/>
            </a:srgbClr>
          </a:solidFill>
          <a:ln/>
        </p:spPr>
      </p:sp>
      <p:pic>
        <p:nvPicPr>
          <p:cNvPr id="29" name="Image 7" descr="preencoded.png">    </p:cNvPr>
          <p:cNvPicPr>
            <a:picLocks noChangeAspect="1"/>
          </p:cNvPicPr>
          <p:nvPr/>
        </p:nvPicPr>
        <p:blipFill>
          <a:blip r:embed="rId8"/>
          <a:srcRect l="0" r="0" t="0" b="0"/>
          <a:stretch/>
        </p:blipFill>
        <p:spPr>
          <a:xfrm>
            <a:off x="1147572" y="5319979"/>
            <a:ext cx="123444" cy="123444"/>
          </a:xfrm>
          <a:prstGeom prst="rect">
            <a:avLst/>
          </a:prstGeom>
        </p:spPr>
      </p:pic>
      <p:sp>
        <p:nvSpPr>
          <p:cNvPr id="30" name="Shape 20"/>
          <p:cNvSpPr/>
          <p:nvPr/>
        </p:nvSpPr>
        <p:spPr>
          <a:xfrm>
            <a:off x="6334049" y="1600200"/>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31" name="Shape 21"/>
          <p:cNvSpPr/>
          <p:nvPr/>
        </p:nvSpPr>
        <p:spPr>
          <a:xfrm>
            <a:off x="6838798" y="1705356"/>
            <a:ext cx="267005" cy="267005"/>
          </a:xfrm>
          <a:prstGeom prst="roundRect">
            <a:avLst>
              <a:gd name="adj" fmla="val 73385"/>
            </a:avLst>
          </a:prstGeom>
          <a:solidFill>
            <a:srgbClr val="A78BFA">
              <a:alpha val="10000"/>
            </a:srgbClr>
          </a:solidFill>
          <a:ln/>
        </p:spPr>
      </p:sp>
      <p:pic>
        <p:nvPicPr>
          <p:cNvPr id="32" name="Image 8" descr="preencoded.png">    </p:cNvPr>
          <p:cNvPicPr>
            <a:picLocks noChangeAspect="1"/>
          </p:cNvPicPr>
          <p:nvPr/>
        </p:nvPicPr>
        <p:blipFill>
          <a:blip r:embed="rId9"/>
          <a:srcRect l="0" r="0" t="0" b="0"/>
          <a:stretch/>
        </p:blipFill>
        <p:spPr>
          <a:xfrm>
            <a:off x="6910121" y="1776679"/>
            <a:ext cx="123444" cy="123444"/>
          </a:xfrm>
          <a:prstGeom prst="rect">
            <a:avLst/>
          </a:prstGeom>
        </p:spPr>
      </p:pic>
      <p:sp>
        <p:nvSpPr>
          <p:cNvPr id="33" name="Shape 22"/>
          <p:cNvSpPr/>
          <p:nvPr/>
        </p:nvSpPr>
        <p:spPr>
          <a:xfrm>
            <a:off x="6334049" y="2190902"/>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34" name="Shape 23"/>
          <p:cNvSpPr/>
          <p:nvPr/>
        </p:nvSpPr>
        <p:spPr>
          <a:xfrm>
            <a:off x="6838798" y="2295144"/>
            <a:ext cx="267005" cy="267005"/>
          </a:xfrm>
          <a:prstGeom prst="roundRect">
            <a:avLst>
              <a:gd name="adj" fmla="val 73385"/>
            </a:avLst>
          </a:prstGeom>
          <a:solidFill>
            <a:srgbClr val="A78BFA">
              <a:alpha val="10000"/>
            </a:srgbClr>
          </a:solidFill>
          <a:ln/>
        </p:spPr>
      </p:sp>
      <p:pic>
        <p:nvPicPr>
          <p:cNvPr id="35" name="Image 9" descr="preencoded.png">    </p:cNvPr>
          <p:cNvPicPr>
            <a:picLocks noChangeAspect="1"/>
          </p:cNvPicPr>
          <p:nvPr/>
        </p:nvPicPr>
        <p:blipFill>
          <a:blip r:embed="rId10"/>
          <a:srcRect l="0" r="0" t="-524" b="-524"/>
          <a:stretch/>
        </p:blipFill>
        <p:spPr>
          <a:xfrm>
            <a:off x="6896405" y="2367382"/>
            <a:ext cx="152705" cy="123444"/>
          </a:xfrm>
          <a:prstGeom prst="rect">
            <a:avLst/>
          </a:prstGeom>
        </p:spPr>
      </p:pic>
      <p:sp>
        <p:nvSpPr>
          <p:cNvPr id="36" name="Shape 24"/>
          <p:cNvSpPr/>
          <p:nvPr/>
        </p:nvSpPr>
        <p:spPr>
          <a:xfrm>
            <a:off x="6334049" y="2781605"/>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37" name="Shape 25"/>
          <p:cNvSpPr/>
          <p:nvPr/>
        </p:nvSpPr>
        <p:spPr>
          <a:xfrm>
            <a:off x="6838798" y="2885846"/>
            <a:ext cx="267005" cy="267005"/>
          </a:xfrm>
          <a:prstGeom prst="roundRect">
            <a:avLst>
              <a:gd name="adj" fmla="val 73385"/>
            </a:avLst>
          </a:prstGeom>
          <a:solidFill>
            <a:srgbClr val="A78BFA">
              <a:alpha val="10000"/>
            </a:srgbClr>
          </a:solidFill>
          <a:ln/>
        </p:spPr>
      </p:sp>
      <p:pic>
        <p:nvPicPr>
          <p:cNvPr id="38" name="Image 10" descr="preencoded.png">    </p:cNvPr>
          <p:cNvPicPr>
            <a:picLocks noChangeAspect="1"/>
          </p:cNvPicPr>
          <p:nvPr/>
        </p:nvPicPr>
        <p:blipFill>
          <a:blip r:embed="rId11"/>
          <a:srcRect l="0" r="0" t="0" b="0"/>
          <a:stretch/>
        </p:blipFill>
        <p:spPr>
          <a:xfrm>
            <a:off x="6910121" y="2957170"/>
            <a:ext cx="123444" cy="123444"/>
          </a:xfrm>
          <a:prstGeom prst="rect">
            <a:avLst/>
          </a:prstGeom>
        </p:spPr>
      </p:pic>
      <p:sp>
        <p:nvSpPr>
          <p:cNvPr id="39" name="Shape 26"/>
          <p:cNvSpPr/>
          <p:nvPr/>
        </p:nvSpPr>
        <p:spPr>
          <a:xfrm>
            <a:off x="6334049" y="3372307"/>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40" name="Shape 27"/>
          <p:cNvSpPr/>
          <p:nvPr/>
        </p:nvSpPr>
        <p:spPr>
          <a:xfrm>
            <a:off x="6838798" y="3476549"/>
            <a:ext cx="267005" cy="267005"/>
          </a:xfrm>
          <a:prstGeom prst="roundRect">
            <a:avLst>
              <a:gd name="adj" fmla="val 73385"/>
            </a:avLst>
          </a:prstGeom>
          <a:solidFill>
            <a:srgbClr val="A78BFA">
              <a:alpha val="10000"/>
            </a:srgbClr>
          </a:solidFill>
          <a:ln/>
        </p:spPr>
      </p:sp>
      <p:pic>
        <p:nvPicPr>
          <p:cNvPr id="41" name="Image 11" descr="preencoded.png">    </p:cNvPr>
          <p:cNvPicPr>
            <a:picLocks noChangeAspect="1"/>
          </p:cNvPicPr>
          <p:nvPr/>
        </p:nvPicPr>
        <p:blipFill>
          <a:blip r:embed="rId12"/>
          <a:srcRect l="0" r="0" t="-524" b="-524"/>
          <a:stretch/>
        </p:blipFill>
        <p:spPr>
          <a:xfrm>
            <a:off x="6896405" y="3547872"/>
            <a:ext cx="152705" cy="123444"/>
          </a:xfrm>
          <a:prstGeom prst="rect">
            <a:avLst/>
          </a:prstGeom>
        </p:spPr>
      </p:pic>
      <p:sp>
        <p:nvSpPr>
          <p:cNvPr id="42" name="Shape 28"/>
          <p:cNvSpPr/>
          <p:nvPr/>
        </p:nvSpPr>
        <p:spPr>
          <a:xfrm>
            <a:off x="6334049" y="3962095"/>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43" name="Shape 29"/>
          <p:cNvSpPr/>
          <p:nvPr/>
        </p:nvSpPr>
        <p:spPr>
          <a:xfrm>
            <a:off x="6838798" y="4067251"/>
            <a:ext cx="267005" cy="267005"/>
          </a:xfrm>
          <a:prstGeom prst="roundRect">
            <a:avLst>
              <a:gd name="adj" fmla="val 73385"/>
            </a:avLst>
          </a:prstGeom>
          <a:solidFill>
            <a:srgbClr val="A78BFA">
              <a:alpha val="10000"/>
            </a:srgbClr>
          </a:solidFill>
          <a:ln/>
        </p:spPr>
      </p:sp>
      <p:pic>
        <p:nvPicPr>
          <p:cNvPr id="44" name="Image 12" descr="preencoded.png">    </p:cNvPr>
          <p:cNvPicPr>
            <a:picLocks noChangeAspect="1"/>
          </p:cNvPicPr>
          <p:nvPr/>
        </p:nvPicPr>
        <p:blipFill>
          <a:blip r:embed="rId13"/>
          <a:srcRect l="0" r="0" t="0" b="0"/>
          <a:stretch/>
        </p:blipFill>
        <p:spPr>
          <a:xfrm>
            <a:off x="6910121" y="4138574"/>
            <a:ext cx="123444" cy="123444"/>
          </a:xfrm>
          <a:prstGeom prst="rect">
            <a:avLst/>
          </a:prstGeom>
        </p:spPr>
      </p:pic>
      <p:sp>
        <p:nvSpPr>
          <p:cNvPr id="45" name="Shape 30"/>
          <p:cNvSpPr/>
          <p:nvPr/>
        </p:nvSpPr>
        <p:spPr>
          <a:xfrm>
            <a:off x="6334049" y="4552798"/>
            <a:ext cx="5286146" cy="476402"/>
          </a:xfrm>
          <a:prstGeom prst="roundRect">
            <a:avLst>
              <a:gd name="adj" fmla="val 38388"/>
            </a:avLst>
          </a:prstGeom>
          <a:solidFill>
            <a:srgbClr val="FFFFFF">
              <a:alpha val="3000"/>
            </a:srgbClr>
          </a:solidFill>
          <a:ln w="12700">
            <a:solidFill>
              <a:srgbClr val="FFFFFF">
                <a:alpha val="5000"/>
              </a:srgbClr>
            </a:solidFill>
            <a:prstDash val="solid"/>
          </a:ln>
        </p:spPr>
      </p:sp>
      <p:sp>
        <p:nvSpPr>
          <p:cNvPr id="46" name="Shape 31"/>
          <p:cNvSpPr/>
          <p:nvPr/>
        </p:nvSpPr>
        <p:spPr>
          <a:xfrm>
            <a:off x="6838798" y="4657954"/>
            <a:ext cx="267005" cy="267005"/>
          </a:xfrm>
          <a:prstGeom prst="roundRect">
            <a:avLst>
              <a:gd name="adj" fmla="val 73385"/>
            </a:avLst>
          </a:prstGeom>
          <a:solidFill>
            <a:srgbClr val="A78BFA">
              <a:alpha val="10000"/>
            </a:srgbClr>
          </a:solidFill>
          <a:ln/>
        </p:spPr>
      </p:sp>
      <p:pic>
        <p:nvPicPr>
          <p:cNvPr id="47" name="Image 13" descr="preencoded.png">    </p:cNvPr>
          <p:cNvPicPr>
            <a:picLocks noChangeAspect="1"/>
          </p:cNvPicPr>
          <p:nvPr/>
        </p:nvPicPr>
        <p:blipFill>
          <a:blip r:embed="rId14"/>
          <a:srcRect l="0" r="0" t="-1359" b="-1359"/>
          <a:stretch/>
        </p:blipFill>
        <p:spPr>
          <a:xfrm>
            <a:off x="6920179" y="4729277"/>
            <a:ext cx="105156" cy="123444"/>
          </a:xfrm>
          <a:prstGeom prst="rect">
            <a:avLst/>
          </a:prstGeom>
        </p:spPr>
      </p:pic>
      <p:sp>
        <p:nvSpPr>
          <p:cNvPr id="48" name="Text 32"/>
          <p:cNvSpPr txBox="1"/>
          <p:nvPr/>
        </p:nvSpPr>
        <p:spPr>
          <a:xfrm>
            <a:off x="609905" y="1276502"/>
            <a:ext cx="1886407" cy="162763"/>
          </a:xfrm>
          <a:prstGeom prst="rect">
            <a:avLst/>
          </a:prstGeom>
          <a:noFill/>
          <a:ln/>
        </p:spPr>
        <p:txBody>
          <a:bodyPr wrap="square" lIns="0" tIns="0" rIns="0" bIns="0" rtlCol="0" anchor="ctr"/>
          <a:lstStyle/>
          <a:p>
            <a:pPr algn="l" indent="0" marL="0">
              <a:buNone/>
            </a:pPr>
            <a:r>
              <a:rPr lang="en-US" sz="900" b="1" dirty="0">
                <a:solidFill>
                  <a:srgbClr val="64748B"/>
                </a:solidFill>
                <a:latin typeface="Noto Sans JP" pitchFamily="34" charset="0"/>
                <a:ea typeface="Noto Sans JP" pitchFamily="34" charset="-122"/>
                <a:cs typeface="Noto Sans JP" pitchFamily="34" charset="-120"/>
              </a:rPr>
              <a:t>FOUNDATION &amp; TECHNOLOGY</a:t>
            </a:r>
            <a:endParaRPr lang="en-US" sz="900" dirty="0"/>
          </a:p>
        </p:txBody>
      </p:sp>
      <p:sp>
        <p:nvSpPr>
          <p:cNvPr id="49" name="Text 33"/>
          <p:cNvSpPr txBox="1"/>
          <p:nvPr/>
        </p:nvSpPr>
        <p:spPr>
          <a:xfrm>
            <a:off x="733349" y="1723644"/>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01</a:t>
            </a:r>
            <a:endParaRPr lang="en-US" sz="1200" dirty="0"/>
          </a:p>
        </p:txBody>
      </p:sp>
      <p:sp>
        <p:nvSpPr>
          <p:cNvPr id="50" name="Text 34"/>
          <p:cNvSpPr txBox="1"/>
          <p:nvPr/>
        </p:nvSpPr>
        <p:spPr>
          <a:xfrm>
            <a:off x="1457554" y="1723644"/>
            <a:ext cx="1267358"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Gensparkの概要</a:t>
            </a:r>
            <a:endParaRPr lang="en-US" sz="1200" dirty="0"/>
          </a:p>
        </p:txBody>
      </p:sp>
      <p:sp>
        <p:nvSpPr>
          <p:cNvPr id="51" name="Text 35"/>
          <p:cNvSpPr txBox="1"/>
          <p:nvPr/>
        </p:nvSpPr>
        <p:spPr>
          <a:xfrm>
            <a:off x="733349" y="2314346"/>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02</a:t>
            </a:r>
            <a:endParaRPr lang="en-US" sz="1200" dirty="0"/>
          </a:p>
        </p:txBody>
      </p:sp>
      <p:sp>
        <p:nvSpPr>
          <p:cNvPr id="52" name="Text 36"/>
          <p:cNvSpPr txBox="1"/>
          <p:nvPr/>
        </p:nvSpPr>
        <p:spPr>
          <a:xfrm>
            <a:off x="1457554" y="2314346"/>
            <a:ext cx="2543861"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マルチエージェントアーキテクチャ</a:t>
            </a:r>
            <a:endParaRPr lang="en-US" sz="1200" dirty="0"/>
          </a:p>
        </p:txBody>
      </p:sp>
      <p:sp>
        <p:nvSpPr>
          <p:cNvPr id="53" name="Text 37"/>
          <p:cNvSpPr txBox="1"/>
          <p:nvPr/>
        </p:nvSpPr>
        <p:spPr>
          <a:xfrm>
            <a:off x="733349" y="2905049"/>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03</a:t>
            </a:r>
            <a:endParaRPr lang="en-US" sz="1200" dirty="0"/>
          </a:p>
        </p:txBody>
      </p:sp>
      <p:sp>
        <p:nvSpPr>
          <p:cNvPr id="54" name="Text 38"/>
          <p:cNvSpPr txBox="1"/>
          <p:nvPr/>
        </p:nvSpPr>
        <p:spPr>
          <a:xfrm>
            <a:off x="1457554" y="2905049"/>
            <a:ext cx="1886407"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Sparkpages生成プロセス</a:t>
            </a:r>
            <a:endParaRPr lang="en-US" sz="1200" dirty="0"/>
          </a:p>
        </p:txBody>
      </p:sp>
      <p:sp>
        <p:nvSpPr>
          <p:cNvPr id="55" name="Text 39"/>
          <p:cNvSpPr txBox="1"/>
          <p:nvPr/>
        </p:nvSpPr>
        <p:spPr>
          <a:xfrm>
            <a:off x="733349" y="3495751"/>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04</a:t>
            </a:r>
            <a:endParaRPr lang="en-US" sz="1200" dirty="0"/>
          </a:p>
        </p:txBody>
      </p:sp>
      <p:sp>
        <p:nvSpPr>
          <p:cNvPr id="56" name="Text 40"/>
          <p:cNvSpPr txBox="1"/>
          <p:nvPr/>
        </p:nvSpPr>
        <p:spPr>
          <a:xfrm>
            <a:off x="1457554" y="3495751"/>
            <a:ext cx="1476756"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AIモデル構成 (MoE)</a:t>
            </a:r>
            <a:endParaRPr lang="en-US" sz="1200" dirty="0"/>
          </a:p>
        </p:txBody>
      </p:sp>
      <p:sp>
        <p:nvSpPr>
          <p:cNvPr id="57" name="Text 41"/>
          <p:cNvSpPr txBox="1"/>
          <p:nvPr/>
        </p:nvSpPr>
        <p:spPr>
          <a:xfrm>
            <a:off x="733349" y="4086454"/>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05</a:t>
            </a:r>
            <a:endParaRPr lang="en-US" sz="1200" dirty="0"/>
          </a:p>
        </p:txBody>
      </p:sp>
      <p:sp>
        <p:nvSpPr>
          <p:cNvPr id="58" name="Text 42"/>
          <p:cNvSpPr txBox="1"/>
          <p:nvPr/>
        </p:nvSpPr>
        <p:spPr>
          <a:xfrm>
            <a:off x="1457554" y="4086454"/>
            <a:ext cx="2296058"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競合比較 (Perplexity/ChatGPT)</a:t>
            </a:r>
            <a:endParaRPr lang="en-US" sz="1200" dirty="0"/>
          </a:p>
        </p:txBody>
      </p:sp>
      <p:sp>
        <p:nvSpPr>
          <p:cNvPr id="59" name="Text 43"/>
          <p:cNvSpPr txBox="1"/>
          <p:nvPr/>
        </p:nvSpPr>
        <p:spPr>
          <a:xfrm>
            <a:off x="733349" y="4677156"/>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06</a:t>
            </a:r>
            <a:endParaRPr lang="en-US" sz="1200" dirty="0"/>
          </a:p>
        </p:txBody>
      </p:sp>
      <p:sp>
        <p:nvSpPr>
          <p:cNvPr id="60" name="Text 44"/>
          <p:cNvSpPr txBox="1"/>
          <p:nvPr/>
        </p:nvSpPr>
        <p:spPr>
          <a:xfrm>
            <a:off x="1457554" y="4677156"/>
            <a:ext cx="1877263"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開発企業情報 (MainFunc)</a:t>
            </a:r>
            <a:endParaRPr lang="en-US" sz="1200" dirty="0"/>
          </a:p>
        </p:txBody>
      </p:sp>
      <p:sp>
        <p:nvSpPr>
          <p:cNvPr id="61" name="Text 45"/>
          <p:cNvSpPr txBox="1"/>
          <p:nvPr/>
        </p:nvSpPr>
        <p:spPr>
          <a:xfrm>
            <a:off x="733349" y="5266944"/>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07</a:t>
            </a:r>
            <a:endParaRPr lang="en-US" sz="1200" dirty="0"/>
          </a:p>
        </p:txBody>
      </p:sp>
      <p:sp>
        <p:nvSpPr>
          <p:cNvPr id="62" name="Text 46"/>
          <p:cNvSpPr txBox="1"/>
          <p:nvPr/>
        </p:nvSpPr>
        <p:spPr>
          <a:xfrm>
            <a:off x="1457554" y="5266944"/>
            <a:ext cx="886054"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料金プラン</a:t>
            </a:r>
            <a:endParaRPr lang="en-US" sz="1200" dirty="0"/>
          </a:p>
        </p:txBody>
      </p:sp>
      <p:sp>
        <p:nvSpPr>
          <p:cNvPr id="63" name="Text 47"/>
          <p:cNvSpPr txBox="1"/>
          <p:nvPr/>
        </p:nvSpPr>
        <p:spPr>
          <a:xfrm>
            <a:off x="6372454" y="1276502"/>
            <a:ext cx="1552651" cy="162763"/>
          </a:xfrm>
          <a:prstGeom prst="rect">
            <a:avLst/>
          </a:prstGeom>
          <a:noFill/>
          <a:ln/>
        </p:spPr>
        <p:txBody>
          <a:bodyPr wrap="square" lIns="0" tIns="0" rIns="0" bIns="0" rtlCol="0" anchor="ctr"/>
          <a:lstStyle/>
          <a:p>
            <a:pPr algn="l" indent="0" marL="0">
              <a:buNone/>
            </a:pPr>
            <a:r>
              <a:rPr lang="en-US" sz="900" b="1" dirty="0">
                <a:solidFill>
                  <a:srgbClr val="64748B"/>
                </a:solidFill>
                <a:latin typeface="Noto Sans JP" pitchFamily="34" charset="0"/>
                <a:ea typeface="Noto Sans JP" pitchFamily="34" charset="-122"/>
                <a:cs typeface="Noto Sans JP" pitchFamily="34" charset="-120"/>
              </a:rPr>
              <a:t>APPLICATION &amp; FUTURE</a:t>
            </a:r>
            <a:endParaRPr lang="en-US" sz="900" dirty="0"/>
          </a:p>
        </p:txBody>
      </p:sp>
      <p:sp>
        <p:nvSpPr>
          <p:cNvPr id="64" name="Text 48"/>
          <p:cNvSpPr txBox="1"/>
          <p:nvPr/>
        </p:nvSpPr>
        <p:spPr>
          <a:xfrm>
            <a:off x="6495898" y="1723644"/>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08</a:t>
            </a:r>
            <a:endParaRPr lang="en-US" sz="1200" dirty="0"/>
          </a:p>
        </p:txBody>
      </p:sp>
      <p:sp>
        <p:nvSpPr>
          <p:cNvPr id="65" name="Text 49"/>
          <p:cNvSpPr txBox="1"/>
          <p:nvPr/>
        </p:nvSpPr>
        <p:spPr>
          <a:xfrm>
            <a:off x="7220102" y="1723644"/>
            <a:ext cx="734263"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活用事例</a:t>
            </a:r>
            <a:endParaRPr lang="en-US" sz="1200" dirty="0"/>
          </a:p>
        </p:txBody>
      </p:sp>
      <p:sp>
        <p:nvSpPr>
          <p:cNvPr id="66" name="Text 50"/>
          <p:cNvSpPr txBox="1"/>
          <p:nvPr/>
        </p:nvSpPr>
        <p:spPr>
          <a:xfrm>
            <a:off x="6495898" y="2314346"/>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09</a:t>
            </a:r>
            <a:endParaRPr lang="en-US" sz="1200" dirty="0"/>
          </a:p>
        </p:txBody>
      </p:sp>
      <p:sp>
        <p:nvSpPr>
          <p:cNvPr id="67" name="Text 51"/>
          <p:cNvSpPr txBox="1"/>
          <p:nvPr/>
        </p:nvSpPr>
        <p:spPr>
          <a:xfrm>
            <a:off x="7220102" y="2314346"/>
            <a:ext cx="1314907"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Super Agent機能</a:t>
            </a:r>
            <a:endParaRPr lang="en-US" sz="1200" dirty="0"/>
          </a:p>
        </p:txBody>
      </p:sp>
      <p:sp>
        <p:nvSpPr>
          <p:cNvPr id="68" name="Text 52"/>
          <p:cNvSpPr txBox="1"/>
          <p:nvPr/>
        </p:nvSpPr>
        <p:spPr>
          <a:xfrm>
            <a:off x="6495898" y="2905049"/>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10</a:t>
            </a:r>
            <a:endParaRPr lang="en-US" sz="1200" dirty="0"/>
          </a:p>
        </p:txBody>
      </p:sp>
      <p:sp>
        <p:nvSpPr>
          <p:cNvPr id="69" name="Text 53"/>
          <p:cNvSpPr txBox="1"/>
          <p:nvPr/>
        </p:nvSpPr>
        <p:spPr>
          <a:xfrm>
            <a:off x="7220102" y="2905049"/>
            <a:ext cx="2086661"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セキュリティ・プライバシー</a:t>
            </a:r>
            <a:endParaRPr lang="en-US" sz="1200" dirty="0"/>
          </a:p>
        </p:txBody>
      </p:sp>
      <p:sp>
        <p:nvSpPr>
          <p:cNvPr id="70" name="Text 54"/>
          <p:cNvSpPr txBox="1"/>
          <p:nvPr/>
        </p:nvSpPr>
        <p:spPr>
          <a:xfrm>
            <a:off x="6495898" y="3495751"/>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11</a:t>
            </a:r>
            <a:endParaRPr lang="en-US" sz="1200" dirty="0"/>
          </a:p>
        </p:txBody>
      </p:sp>
      <p:sp>
        <p:nvSpPr>
          <p:cNvPr id="71" name="Text 55"/>
          <p:cNvSpPr txBox="1"/>
          <p:nvPr/>
        </p:nvSpPr>
        <p:spPr>
          <a:xfrm>
            <a:off x="7220102" y="3495751"/>
            <a:ext cx="1485900"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ユーザー評価と課題</a:t>
            </a:r>
            <a:endParaRPr lang="en-US" sz="1200" dirty="0"/>
          </a:p>
        </p:txBody>
      </p:sp>
      <p:sp>
        <p:nvSpPr>
          <p:cNvPr id="72" name="Text 56"/>
          <p:cNvSpPr txBox="1"/>
          <p:nvPr/>
        </p:nvSpPr>
        <p:spPr>
          <a:xfrm>
            <a:off x="6495898" y="4086454"/>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12</a:t>
            </a:r>
            <a:endParaRPr lang="en-US" sz="1200" dirty="0"/>
          </a:p>
        </p:txBody>
      </p:sp>
      <p:sp>
        <p:nvSpPr>
          <p:cNvPr id="73" name="Text 57"/>
          <p:cNvSpPr txBox="1"/>
          <p:nvPr/>
        </p:nvSpPr>
        <p:spPr>
          <a:xfrm>
            <a:off x="7220102" y="4086454"/>
            <a:ext cx="1038758"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将来性と展望</a:t>
            </a:r>
            <a:endParaRPr lang="en-US" sz="1200" dirty="0"/>
          </a:p>
        </p:txBody>
      </p:sp>
      <p:sp>
        <p:nvSpPr>
          <p:cNvPr id="74" name="Text 58"/>
          <p:cNvSpPr txBox="1"/>
          <p:nvPr/>
        </p:nvSpPr>
        <p:spPr>
          <a:xfrm>
            <a:off x="6495898" y="4677156"/>
            <a:ext cx="295351" cy="228600"/>
          </a:xfrm>
          <a:prstGeom prst="rect">
            <a:avLst/>
          </a:prstGeom>
          <a:noFill/>
          <a:ln/>
        </p:spPr>
        <p:txBody>
          <a:bodyPr wrap="square" lIns="0" tIns="0" rIns="0" bIns="0" rtlCol="0" anchor="ctr"/>
          <a:lstStyle/>
          <a:p>
            <a:pPr algn="l" indent="0" marL="0">
              <a:buNone/>
            </a:pPr>
            <a:r>
              <a:rPr lang="en-US" sz="1200" b="1" dirty="0">
                <a:solidFill>
                  <a:srgbClr val="94A3B8"/>
                </a:solidFill>
                <a:latin typeface="Noto Sans JP" pitchFamily="34" charset="0"/>
                <a:ea typeface="Noto Sans JP" pitchFamily="34" charset="-122"/>
                <a:cs typeface="Noto Sans JP" pitchFamily="34" charset="-120"/>
              </a:rPr>
              <a:t>13</a:t>
            </a:r>
            <a:endParaRPr lang="en-US" sz="1200" dirty="0"/>
          </a:p>
        </p:txBody>
      </p:sp>
      <p:sp>
        <p:nvSpPr>
          <p:cNvPr id="75" name="Text 59"/>
          <p:cNvSpPr txBox="1"/>
          <p:nvPr/>
        </p:nvSpPr>
        <p:spPr>
          <a:xfrm>
            <a:off x="7220102" y="4677156"/>
            <a:ext cx="428854" cy="228600"/>
          </a:xfrm>
          <a:prstGeom prst="rect">
            <a:avLst/>
          </a:prstGeom>
          <a:noFill/>
          <a:ln/>
        </p:spPr>
        <p:txBody>
          <a:bodyPr wrap="square" lIns="0" tIns="0" rIns="0" bIns="0" rtlCol="0" anchor="ctr"/>
          <a:lstStyle/>
          <a:p>
            <a:pPr algn="l" indent="0" marL="0">
              <a:buNone/>
            </a:pPr>
            <a:r>
              <a:rPr lang="en-US" sz="1200" dirty="0">
                <a:solidFill>
                  <a:srgbClr val="E2E8F0"/>
                </a:solidFill>
                <a:latin typeface="Noto Sans JP" pitchFamily="34" charset="0"/>
                <a:ea typeface="Noto Sans JP" pitchFamily="34" charset="-122"/>
                <a:cs typeface="Noto Sans JP" pitchFamily="34" charset="-120"/>
              </a:rPr>
              <a:t>結論</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952805" y="-1904695"/>
            <a:ext cx="5715000" cy="5715000"/>
          </a:xfrm>
          <a:prstGeom prst="ellipse">
            <a:avLst/>
          </a:prstGeom>
          <a:solidFill>
            <a:srgbClr val="3B82F6">
              <a:alpha val="15000"/>
            </a:srgbClr>
          </a:solidFill>
          <a:ln/>
        </p:spPr>
      </p:sp>
      <p:sp>
        <p:nvSpPr>
          <p:cNvPr id="5" name="Shape 3"/>
          <p:cNvSpPr/>
          <p:nvPr/>
        </p:nvSpPr>
        <p:spPr>
          <a:xfrm>
            <a:off x="8382305" y="3047695"/>
            <a:ext cx="4762195" cy="4762195"/>
          </a:xfrm>
          <a:prstGeom prst="ellipse">
            <a:avLst/>
          </a:prstGeom>
          <a:solidFill>
            <a:srgbClr val="8B5CF6">
              <a:alpha val="15000"/>
            </a:srgbClr>
          </a:solidFill>
          <a:ln/>
        </p:spPr>
      </p:sp>
      <p:sp>
        <p:nvSpPr>
          <p:cNvPr id="6" name="Shape 4"/>
          <p:cNvSpPr/>
          <p:nvPr/>
        </p:nvSpPr>
        <p:spPr>
          <a:xfrm>
            <a:off x="571500" y="982066"/>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0" r="0" t="0" b="0"/>
          <a:stretch/>
        </p:blipFill>
        <p:spPr>
          <a:xfrm>
            <a:off x="571500" y="457200"/>
            <a:ext cx="304495" cy="304495"/>
          </a:xfrm>
          <a:prstGeom prst="rect">
            <a:avLst/>
          </a:prstGeom>
        </p:spPr>
      </p:pic>
      <p:sp>
        <p:nvSpPr>
          <p:cNvPr id="8" name="Text 5"/>
          <p:cNvSpPr txBox="1"/>
          <p:nvPr/>
        </p:nvSpPr>
        <p:spPr>
          <a:xfrm>
            <a:off x="1019556" y="390449"/>
            <a:ext cx="2581351"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Gensparkの概要</a:t>
            </a:r>
            <a:endParaRPr lang="en-US" sz="2400" dirty="0"/>
          </a:p>
        </p:txBody>
      </p:sp>
      <p:sp>
        <p:nvSpPr>
          <p:cNvPr id="9" name="Text 6"/>
          <p:cNvSpPr txBox="1"/>
          <p:nvPr/>
        </p:nvSpPr>
        <p:spPr>
          <a:xfrm>
            <a:off x="9839858" y="509321"/>
            <a:ext cx="1881835"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Next Gen AI Search Platform</a:t>
            </a:r>
            <a:endParaRPr lang="en-US" sz="1000" dirty="0"/>
          </a:p>
        </p:txBody>
      </p:sp>
      <p:sp>
        <p:nvSpPr>
          <p:cNvPr id="10" name="Shape 7"/>
          <p:cNvSpPr/>
          <p:nvPr/>
        </p:nvSpPr>
        <p:spPr>
          <a:xfrm>
            <a:off x="571500" y="1276502"/>
            <a:ext cx="5410505" cy="2486254"/>
          </a:xfrm>
          <a:prstGeom prst="roundRect">
            <a:avLst>
              <a:gd name="adj" fmla="val 2255"/>
            </a:avLst>
          </a:prstGeom>
          <a:solidFill>
            <a:srgbClr val="1E293B">
              <a:alpha val="70000"/>
            </a:srgbClr>
          </a:solidFill>
          <a:ln w="12700">
            <a:solidFill>
              <a:srgbClr val="FFFFFF">
                <a:alpha val="10000"/>
              </a:srgbClr>
            </a:solidFill>
            <a:prstDash val="solid"/>
          </a:ln>
        </p:spPr>
      </p:sp>
      <p:sp>
        <p:nvSpPr>
          <p:cNvPr id="11" name="Shape 8"/>
          <p:cNvSpPr/>
          <p:nvPr/>
        </p:nvSpPr>
        <p:spPr>
          <a:xfrm>
            <a:off x="571500" y="1276502"/>
            <a:ext cx="38405" cy="2467051"/>
          </a:xfrm>
          <a:prstGeom prst="rect">
            <a:avLst/>
          </a:prstGeom>
          <a:solidFill>
            <a:srgbClr val="3B82F6"/>
          </a:solidFill>
          <a:ln/>
        </p:spPr>
      </p:sp>
      <p:sp>
        <p:nvSpPr>
          <p:cNvPr id="12" name="Shape 9"/>
          <p:cNvSpPr/>
          <p:nvPr/>
        </p:nvSpPr>
        <p:spPr>
          <a:xfrm>
            <a:off x="809244" y="1514246"/>
            <a:ext cx="533095" cy="533095"/>
          </a:xfrm>
          <a:prstGeom prst="roundRect">
            <a:avLst>
              <a:gd name="adj" fmla="val 36756"/>
            </a:avLst>
          </a:prstGeom>
          <a:solidFill>
            <a:srgbClr val="3B82F6">
              <a:alpha val="15000"/>
            </a:srgbClr>
          </a:solidFill>
          <a:ln/>
        </p:spPr>
      </p:sp>
      <p:pic>
        <p:nvPicPr>
          <p:cNvPr id="13" name="Image 1" descr="preencoded.png">    </p:cNvPr>
          <p:cNvPicPr>
            <a:picLocks noChangeAspect="1"/>
          </p:cNvPicPr>
          <p:nvPr/>
        </p:nvPicPr>
        <p:blipFill>
          <a:blip r:embed="rId2"/>
          <a:srcRect l="0" r="0" t="0" b="0"/>
          <a:stretch/>
        </p:blipFill>
        <p:spPr>
          <a:xfrm>
            <a:off x="961949" y="1666951"/>
            <a:ext cx="228600" cy="228600"/>
          </a:xfrm>
          <a:prstGeom prst="rect">
            <a:avLst/>
          </a:prstGeom>
        </p:spPr>
      </p:pic>
      <p:sp>
        <p:nvSpPr>
          <p:cNvPr id="14" name="Text 10"/>
          <p:cNvSpPr txBox="1"/>
          <p:nvPr/>
        </p:nvSpPr>
        <p:spPr>
          <a:xfrm>
            <a:off x="1495044" y="1623974"/>
            <a:ext cx="1634033" cy="305410"/>
          </a:xfrm>
          <a:prstGeom prst="rect">
            <a:avLst/>
          </a:prstGeom>
          <a:noFill/>
          <a:ln/>
        </p:spPr>
        <p:txBody>
          <a:bodyPr wrap="square" lIns="0" tIns="0" rIns="0" bIns="0" rtlCol="0" anchor="ctr"/>
          <a:lstStyle/>
          <a:p>
            <a:pPr algn="l" indent="0" marL="0">
              <a:buNone/>
            </a:pPr>
            <a:r>
              <a:rPr lang="en-US" sz="1600" b="1" dirty="0">
                <a:solidFill>
                  <a:srgbClr val="F1F5F9"/>
                </a:solidFill>
                <a:latin typeface="Noto Sans JP" pitchFamily="34" charset="0"/>
                <a:ea typeface="Noto Sans JP" pitchFamily="34" charset="-122"/>
                <a:cs typeface="Noto Sans JP" pitchFamily="34" charset="-120"/>
              </a:rPr>
              <a:t>定義と基本概念</a:t>
            </a:r>
            <a:endParaRPr lang="en-US" sz="1600" dirty="0"/>
          </a:p>
        </p:txBody>
      </p:sp>
      <p:sp>
        <p:nvSpPr>
          <p:cNvPr id="15" name="Text 11"/>
          <p:cNvSpPr txBox="1"/>
          <p:nvPr/>
        </p:nvSpPr>
        <p:spPr>
          <a:xfrm>
            <a:off x="809244" y="2200046"/>
            <a:ext cx="4981651" cy="724205"/>
          </a:xfrm>
          <a:prstGeom prst="rect">
            <a:avLst/>
          </a:prstGeom>
          <a:noFill/>
          <a:ln/>
        </p:spPr>
        <p:txBody>
          <a:bodyPr wrap="square" lIns="0" tIns="0" rIns="0" bIns="0" rtlCol="0" anchor="ctr"/>
          <a:lstStyle/>
          <a:p>
            <a:pPr algn="l" indent="0" marL="0">
              <a:buNone/>
            </a:pPr>
            <a:r>
              <a:rPr lang="en-US" sz="1200" dirty="0">
                <a:solidFill>
                  <a:srgbClr val="CBD5E1"/>
                </a:solidFill>
                <a:latin typeface="Noto Sans JP" pitchFamily="34" charset="0"/>
                <a:ea typeface="Noto Sans JP" pitchFamily="34" charset="-122"/>
                <a:cs typeface="Noto Sans JP" pitchFamily="34" charset="-120"/>
              </a:rPr>
              <a:t>マルチエージェントシステムとMoE（混合エキスパート）構成を核としたAIプラットフォーム。ユーザーの意図を理解し、リアルタイムで信頼性の高い統合的な情報ページ「Sparkpages」を生成します。</a:t>
            </a:r>
            <a:endParaRPr lang="en-US" sz="1200" dirty="0"/>
          </a:p>
        </p:txBody>
      </p:sp>
      <p:sp>
        <p:nvSpPr>
          <p:cNvPr id="16" name="Shape 12"/>
          <p:cNvSpPr/>
          <p:nvPr/>
        </p:nvSpPr>
        <p:spPr>
          <a:xfrm>
            <a:off x="809244" y="3276295"/>
            <a:ext cx="1285646" cy="247802"/>
          </a:xfrm>
          <a:prstGeom prst="roundRect">
            <a:avLst>
              <a:gd name="adj" fmla="val 283849"/>
            </a:avLst>
          </a:prstGeom>
          <a:solidFill>
            <a:srgbClr val="FFFFFF">
              <a:alpha val="8000"/>
            </a:srgbClr>
          </a:solidFill>
          <a:ln/>
        </p:spPr>
      </p:sp>
      <p:sp>
        <p:nvSpPr>
          <p:cNvPr id="17" name="Text 13"/>
          <p:cNvSpPr txBox="1"/>
          <p:nvPr/>
        </p:nvSpPr>
        <p:spPr>
          <a:xfrm>
            <a:off x="905256" y="3314700"/>
            <a:ext cx="11814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#マルチエージェント</a:t>
            </a:r>
            <a:endParaRPr lang="en-US" sz="900" dirty="0"/>
          </a:p>
        </p:txBody>
      </p:sp>
      <p:sp>
        <p:nvSpPr>
          <p:cNvPr id="18" name="Shape 14"/>
          <p:cNvSpPr/>
          <p:nvPr/>
        </p:nvSpPr>
        <p:spPr>
          <a:xfrm>
            <a:off x="2168042" y="3276295"/>
            <a:ext cx="724205" cy="247802"/>
          </a:xfrm>
          <a:prstGeom prst="roundRect">
            <a:avLst>
              <a:gd name="adj" fmla="val 283849"/>
            </a:avLst>
          </a:prstGeom>
          <a:solidFill>
            <a:srgbClr val="FFFFFF">
              <a:alpha val="8000"/>
            </a:srgbClr>
          </a:solidFill>
          <a:ln/>
        </p:spPr>
      </p:sp>
      <p:sp>
        <p:nvSpPr>
          <p:cNvPr id="19" name="Text 15"/>
          <p:cNvSpPr txBox="1"/>
          <p:nvPr/>
        </p:nvSpPr>
        <p:spPr>
          <a:xfrm>
            <a:off x="2263140" y="3314700"/>
            <a:ext cx="619963"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#MoE構成</a:t>
            </a:r>
            <a:endParaRPr lang="en-US" sz="900" dirty="0"/>
          </a:p>
        </p:txBody>
      </p:sp>
      <p:sp>
        <p:nvSpPr>
          <p:cNvPr id="20" name="Shape 16"/>
          <p:cNvSpPr/>
          <p:nvPr/>
        </p:nvSpPr>
        <p:spPr>
          <a:xfrm>
            <a:off x="2962656" y="3276295"/>
            <a:ext cx="1171346" cy="247802"/>
          </a:xfrm>
          <a:prstGeom prst="roundRect">
            <a:avLst>
              <a:gd name="adj" fmla="val 283849"/>
            </a:avLst>
          </a:prstGeom>
          <a:solidFill>
            <a:srgbClr val="FFFFFF">
              <a:alpha val="8000"/>
            </a:srgbClr>
          </a:solidFill>
          <a:ln/>
        </p:spPr>
      </p:sp>
      <p:sp>
        <p:nvSpPr>
          <p:cNvPr id="21" name="Text 17"/>
          <p:cNvSpPr txBox="1"/>
          <p:nvPr/>
        </p:nvSpPr>
        <p:spPr>
          <a:xfrm>
            <a:off x="3057754" y="3314700"/>
            <a:ext cx="10671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#リアルタイム生成</a:t>
            </a:r>
            <a:endParaRPr lang="en-US" sz="900" dirty="0"/>
          </a:p>
        </p:txBody>
      </p:sp>
      <p:sp>
        <p:nvSpPr>
          <p:cNvPr id="22" name="Shape 18"/>
          <p:cNvSpPr/>
          <p:nvPr/>
        </p:nvSpPr>
        <p:spPr>
          <a:xfrm>
            <a:off x="6210605" y="1276502"/>
            <a:ext cx="5410505" cy="2486254"/>
          </a:xfrm>
          <a:prstGeom prst="roundRect">
            <a:avLst>
              <a:gd name="adj" fmla="val 2255"/>
            </a:avLst>
          </a:prstGeom>
          <a:solidFill>
            <a:srgbClr val="1E293B">
              <a:alpha val="70000"/>
            </a:srgbClr>
          </a:solidFill>
          <a:ln w="12700">
            <a:solidFill>
              <a:srgbClr val="FFFFFF">
                <a:alpha val="10000"/>
              </a:srgbClr>
            </a:solidFill>
            <a:prstDash val="solid"/>
          </a:ln>
        </p:spPr>
      </p:sp>
      <p:sp>
        <p:nvSpPr>
          <p:cNvPr id="23" name="Shape 19"/>
          <p:cNvSpPr/>
          <p:nvPr/>
        </p:nvSpPr>
        <p:spPr>
          <a:xfrm>
            <a:off x="6210605" y="1276502"/>
            <a:ext cx="38405" cy="2467051"/>
          </a:xfrm>
          <a:prstGeom prst="rect">
            <a:avLst/>
          </a:prstGeom>
          <a:solidFill>
            <a:srgbClr val="8B5CF6"/>
          </a:solidFill>
          <a:ln/>
        </p:spPr>
      </p:sp>
      <p:sp>
        <p:nvSpPr>
          <p:cNvPr id="24" name="Shape 20"/>
          <p:cNvSpPr/>
          <p:nvPr/>
        </p:nvSpPr>
        <p:spPr>
          <a:xfrm>
            <a:off x="6448349" y="1514246"/>
            <a:ext cx="533095" cy="533095"/>
          </a:xfrm>
          <a:prstGeom prst="roundRect">
            <a:avLst>
              <a:gd name="adj" fmla="val 36756"/>
            </a:avLst>
          </a:prstGeom>
          <a:solidFill>
            <a:srgbClr val="8B5CF6">
              <a:alpha val="15000"/>
            </a:srgbClr>
          </a:solidFill>
          <a:ln/>
        </p:spPr>
      </p:sp>
      <p:pic>
        <p:nvPicPr>
          <p:cNvPr id="25" name="Image 2" descr="preencoded.png">    </p:cNvPr>
          <p:cNvPicPr>
            <a:picLocks noChangeAspect="1"/>
          </p:cNvPicPr>
          <p:nvPr/>
        </p:nvPicPr>
        <p:blipFill>
          <a:blip r:embed="rId3"/>
          <a:srcRect l="0" r="0" t="0" b="0"/>
          <a:stretch/>
        </p:blipFill>
        <p:spPr>
          <a:xfrm>
            <a:off x="6601054" y="1666951"/>
            <a:ext cx="228600" cy="228600"/>
          </a:xfrm>
          <a:prstGeom prst="rect">
            <a:avLst/>
          </a:prstGeom>
        </p:spPr>
      </p:pic>
      <p:sp>
        <p:nvSpPr>
          <p:cNvPr id="26" name="Text 21"/>
          <p:cNvSpPr txBox="1"/>
          <p:nvPr/>
        </p:nvSpPr>
        <p:spPr>
          <a:xfrm>
            <a:off x="7134149" y="1623974"/>
            <a:ext cx="1004926" cy="305410"/>
          </a:xfrm>
          <a:prstGeom prst="rect">
            <a:avLst/>
          </a:prstGeom>
          <a:noFill/>
          <a:ln/>
        </p:spPr>
        <p:txBody>
          <a:bodyPr wrap="square" lIns="0" tIns="0" rIns="0" bIns="0" rtlCol="0" anchor="ctr"/>
          <a:lstStyle/>
          <a:p>
            <a:pPr algn="l" indent="0" marL="0">
              <a:buNone/>
            </a:pPr>
            <a:r>
              <a:rPr lang="en-US" sz="1600" b="1" dirty="0">
                <a:solidFill>
                  <a:srgbClr val="F1F5F9"/>
                </a:solidFill>
                <a:latin typeface="Noto Sans JP" pitchFamily="34" charset="0"/>
                <a:ea typeface="Noto Sans JP" pitchFamily="34" charset="-122"/>
                <a:cs typeface="Noto Sans JP" pitchFamily="34" charset="-120"/>
              </a:rPr>
              <a:t>提供価値</a:t>
            </a:r>
            <a:endParaRPr lang="en-US" sz="1600" dirty="0"/>
          </a:p>
        </p:txBody>
      </p:sp>
      <p:sp>
        <p:nvSpPr>
          <p:cNvPr id="27" name="Text 22"/>
          <p:cNvSpPr txBox="1"/>
          <p:nvPr/>
        </p:nvSpPr>
        <p:spPr>
          <a:xfrm>
            <a:off x="6448349" y="2200046"/>
            <a:ext cx="5000854" cy="724205"/>
          </a:xfrm>
          <a:prstGeom prst="rect">
            <a:avLst/>
          </a:prstGeom>
          <a:noFill/>
          <a:ln/>
        </p:spPr>
        <p:txBody>
          <a:bodyPr wrap="square" lIns="0" tIns="0" rIns="0" bIns="0" rtlCol="0" anchor="ctr"/>
          <a:lstStyle/>
          <a:p>
            <a:pPr algn="l" indent="0" marL="0">
              <a:buNone/>
            </a:pPr>
            <a:r>
              <a:rPr lang="en-US" sz="1200" dirty="0">
                <a:solidFill>
                  <a:srgbClr val="CBD5E1"/>
                </a:solidFill>
                <a:latin typeface="Noto Sans JP" pitchFamily="34" charset="0"/>
                <a:ea typeface="Noto Sans JP" pitchFamily="34" charset="-122"/>
                <a:cs typeface="Noto Sans JP" pitchFamily="34" charset="-120"/>
              </a:rPr>
              <a:t>従来の検索エンジンのような「リンクの羅列」ではなく、情報を消化・統合して「答え」を提供。情報の偏りを最小限に抑え、一つのページで全体像を把握できる効率的なリサーチ体験を実現します。</a:t>
            </a:r>
            <a:endParaRPr lang="en-US" sz="1200" dirty="0"/>
          </a:p>
        </p:txBody>
      </p:sp>
      <p:sp>
        <p:nvSpPr>
          <p:cNvPr id="28" name="Shape 23"/>
          <p:cNvSpPr/>
          <p:nvPr/>
        </p:nvSpPr>
        <p:spPr>
          <a:xfrm>
            <a:off x="6448349" y="3276295"/>
            <a:ext cx="942746" cy="247802"/>
          </a:xfrm>
          <a:prstGeom prst="roundRect">
            <a:avLst>
              <a:gd name="adj" fmla="val 283849"/>
            </a:avLst>
          </a:prstGeom>
          <a:solidFill>
            <a:srgbClr val="FFFFFF">
              <a:alpha val="8000"/>
            </a:srgbClr>
          </a:solidFill>
          <a:ln/>
        </p:spPr>
      </p:sp>
      <p:sp>
        <p:nvSpPr>
          <p:cNvPr id="29" name="Text 24"/>
          <p:cNvSpPr txBox="1"/>
          <p:nvPr/>
        </p:nvSpPr>
        <p:spPr>
          <a:xfrm>
            <a:off x="6543446" y="3314700"/>
            <a:ext cx="8385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#脱リンク羅列</a:t>
            </a:r>
            <a:endParaRPr lang="en-US" sz="900" dirty="0"/>
          </a:p>
        </p:txBody>
      </p:sp>
      <p:sp>
        <p:nvSpPr>
          <p:cNvPr id="30" name="Shape 25"/>
          <p:cNvSpPr/>
          <p:nvPr/>
        </p:nvSpPr>
        <p:spPr>
          <a:xfrm>
            <a:off x="7466076" y="3276295"/>
            <a:ext cx="942746" cy="247802"/>
          </a:xfrm>
          <a:prstGeom prst="roundRect">
            <a:avLst>
              <a:gd name="adj" fmla="val 283849"/>
            </a:avLst>
          </a:prstGeom>
          <a:solidFill>
            <a:srgbClr val="FFFFFF">
              <a:alpha val="8000"/>
            </a:srgbClr>
          </a:solidFill>
          <a:ln/>
        </p:spPr>
      </p:sp>
      <p:sp>
        <p:nvSpPr>
          <p:cNvPr id="31" name="Text 26"/>
          <p:cNvSpPr txBox="1"/>
          <p:nvPr/>
        </p:nvSpPr>
        <p:spPr>
          <a:xfrm>
            <a:off x="7561174" y="3314700"/>
            <a:ext cx="8385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#バイアス低減</a:t>
            </a:r>
            <a:endParaRPr lang="en-US" sz="900" dirty="0"/>
          </a:p>
        </p:txBody>
      </p:sp>
      <p:sp>
        <p:nvSpPr>
          <p:cNvPr id="32" name="Shape 27"/>
          <p:cNvSpPr/>
          <p:nvPr/>
        </p:nvSpPr>
        <p:spPr>
          <a:xfrm>
            <a:off x="8483803" y="3276295"/>
            <a:ext cx="942746" cy="247802"/>
          </a:xfrm>
          <a:prstGeom prst="roundRect">
            <a:avLst>
              <a:gd name="adj" fmla="val 283849"/>
            </a:avLst>
          </a:prstGeom>
          <a:solidFill>
            <a:srgbClr val="FFFFFF">
              <a:alpha val="8000"/>
            </a:srgbClr>
          </a:solidFill>
          <a:ln/>
        </p:spPr>
      </p:sp>
      <p:sp>
        <p:nvSpPr>
          <p:cNvPr id="33" name="Text 28"/>
          <p:cNvSpPr txBox="1"/>
          <p:nvPr/>
        </p:nvSpPr>
        <p:spPr>
          <a:xfrm>
            <a:off x="8578901" y="3314700"/>
            <a:ext cx="8385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#ワンストップ</a:t>
            </a:r>
            <a:endParaRPr lang="en-US" sz="900" dirty="0"/>
          </a:p>
        </p:txBody>
      </p:sp>
      <p:sp>
        <p:nvSpPr>
          <p:cNvPr id="34" name="Shape 29"/>
          <p:cNvSpPr/>
          <p:nvPr/>
        </p:nvSpPr>
        <p:spPr>
          <a:xfrm>
            <a:off x="571500" y="3991356"/>
            <a:ext cx="5410505" cy="2486254"/>
          </a:xfrm>
          <a:prstGeom prst="roundRect">
            <a:avLst>
              <a:gd name="adj" fmla="val 2255"/>
            </a:avLst>
          </a:prstGeom>
          <a:solidFill>
            <a:srgbClr val="1E293B">
              <a:alpha val="70000"/>
            </a:srgbClr>
          </a:solidFill>
          <a:ln w="12700">
            <a:solidFill>
              <a:srgbClr val="FFFFFF">
                <a:alpha val="10000"/>
              </a:srgbClr>
            </a:solidFill>
            <a:prstDash val="solid"/>
          </a:ln>
        </p:spPr>
      </p:sp>
      <p:sp>
        <p:nvSpPr>
          <p:cNvPr id="35" name="Shape 30"/>
          <p:cNvSpPr/>
          <p:nvPr/>
        </p:nvSpPr>
        <p:spPr>
          <a:xfrm>
            <a:off x="571500" y="3991356"/>
            <a:ext cx="38405" cy="2467051"/>
          </a:xfrm>
          <a:prstGeom prst="rect">
            <a:avLst/>
          </a:prstGeom>
          <a:solidFill>
            <a:srgbClr val="10B981"/>
          </a:solidFill>
          <a:ln/>
        </p:spPr>
      </p:sp>
      <p:sp>
        <p:nvSpPr>
          <p:cNvPr id="36" name="Shape 31"/>
          <p:cNvSpPr/>
          <p:nvPr/>
        </p:nvSpPr>
        <p:spPr>
          <a:xfrm>
            <a:off x="809244" y="4229100"/>
            <a:ext cx="533095" cy="533095"/>
          </a:xfrm>
          <a:prstGeom prst="roundRect">
            <a:avLst>
              <a:gd name="adj" fmla="val 36756"/>
            </a:avLst>
          </a:prstGeom>
          <a:solidFill>
            <a:srgbClr val="10B981">
              <a:alpha val="15000"/>
            </a:srgbClr>
          </a:solidFill>
          <a:ln/>
        </p:spPr>
      </p:sp>
      <p:pic>
        <p:nvPicPr>
          <p:cNvPr id="37" name="Image 3" descr="preencoded.png">    </p:cNvPr>
          <p:cNvPicPr>
            <a:picLocks noChangeAspect="1"/>
          </p:cNvPicPr>
          <p:nvPr/>
        </p:nvPicPr>
        <p:blipFill>
          <a:blip r:embed="rId4"/>
          <a:srcRect l="0" r="0" t="-45" b="-45"/>
          <a:stretch/>
        </p:blipFill>
        <p:spPr>
          <a:xfrm>
            <a:off x="947318" y="4381805"/>
            <a:ext cx="256946" cy="228600"/>
          </a:xfrm>
          <a:prstGeom prst="rect">
            <a:avLst/>
          </a:prstGeom>
        </p:spPr>
      </p:pic>
      <p:sp>
        <p:nvSpPr>
          <p:cNvPr id="38" name="Text 32"/>
          <p:cNvSpPr txBox="1"/>
          <p:nvPr/>
        </p:nvSpPr>
        <p:spPr>
          <a:xfrm>
            <a:off x="1495044" y="4338828"/>
            <a:ext cx="1004926" cy="305410"/>
          </a:xfrm>
          <a:prstGeom prst="rect">
            <a:avLst/>
          </a:prstGeom>
          <a:noFill/>
          <a:ln/>
        </p:spPr>
        <p:txBody>
          <a:bodyPr wrap="square" lIns="0" tIns="0" rIns="0" bIns="0" rtlCol="0" anchor="ctr"/>
          <a:lstStyle/>
          <a:p>
            <a:pPr algn="l" indent="0" marL="0">
              <a:buNone/>
            </a:pPr>
            <a:r>
              <a:rPr lang="en-US" sz="1600" b="1" dirty="0">
                <a:solidFill>
                  <a:srgbClr val="F1F5F9"/>
                </a:solidFill>
                <a:latin typeface="Noto Sans JP" pitchFamily="34" charset="0"/>
                <a:ea typeface="Noto Sans JP" pitchFamily="34" charset="-122"/>
                <a:cs typeface="Noto Sans JP" pitchFamily="34" charset="-120"/>
              </a:rPr>
              <a:t>主要機能</a:t>
            </a:r>
            <a:endParaRPr lang="en-US" sz="1600" dirty="0"/>
          </a:p>
        </p:txBody>
      </p:sp>
      <p:sp>
        <p:nvSpPr>
          <p:cNvPr id="39" name="Text 33"/>
          <p:cNvSpPr txBox="1"/>
          <p:nvPr/>
        </p:nvSpPr>
        <p:spPr>
          <a:xfrm>
            <a:off x="809244" y="4914900"/>
            <a:ext cx="4963363" cy="724205"/>
          </a:xfrm>
          <a:prstGeom prst="rect">
            <a:avLst/>
          </a:prstGeom>
          <a:noFill/>
          <a:ln/>
        </p:spPr>
        <p:txBody>
          <a:bodyPr wrap="square" lIns="0" tIns="0" rIns="0" bIns="0" rtlCol="0" anchor="ctr"/>
          <a:lstStyle/>
          <a:p>
            <a:pPr algn="l" indent="0" marL="0">
              <a:buNone/>
            </a:pPr>
            <a:r>
              <a:rPr lang="en-US" sz="1200" dirty="0">
                <a:solidFill>
                  <a:srgbClr val="CBD5E1"/>
                </a:solidFill>
                <a:latin typeface="Noto Sans JP" pitchFamily="34" charset="0"/>
                <a:ea typeface="Noto Sans JP" pitchFamily="34" charset="-122"/>
                <a:cs typeface="Noto Sans JP" pitchFamily="34" charset="-120"/>
              </a:rPr>
              <a:t>カスタムページを生成する「Sparkpages」、対話型で深掘りできる「AIコパイロット」、そして80以上のツールやプレミアムデータセットとのシームレスな統合機能を提供します。</a:t>
            </a:r>
            <a:endParaRPr lang="en-US" sz="1200" dirty="0"/>
          </a:p>
        </p:txBody>
      </p:sp>
      <p:sp>
        <p:nvSpPr>
          <p:cNvPr id="40" name="Shape 34"/>
          <p:cNvSpPr/>
          <p:nvPr/>
        </p:nvSpPr>
        <p:spPr>
          <a:xfrm>
            <a:off x="809244" y="5991149"/>
            <a:ext cx="895198" cy="247802"/>
          </a:xfrm>
          <a:prstGeom prst="roundRect">
            <a:avLst>
              <a:gd name="adj" fmla="val 283849"/>
            </a:avLst>
          </a:prstGeom>
          <a:solidFill>
            <a:srgbClr val="FFFFFF">
              <a:alpha val="8000"/>
            </a:srgbClr>
          </a:solidFill>
          <a:ln/>
        </p:spPr>
      </p:sp>
      <p:sp>
        <p:nvSpPr>
          <p:cNvPr id="41" name="Text 35"/>
          <p:cNvSpPr txBox="1"/>
          <p:nvPr/>
        </p:nvSpPr>
        <p:spPr>
          <a:xfrm>
            <a:off x="905256" y="6029554"/>
            <a:ext cx="790956"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#Sparkpages</a:t>
            </a:r>
            <a:endParaRPr lang="en-US" sz="900" dirty="0"/>
          </a:p>
        </p:txBody>
      </p:sp>
      <p:sp>
        <p:nvSpPr>
          <p:cNvPr id="42" name="Shape 36"/>
          <p:cNvSpPr/>
          <p:nvPr/>
        </p:nvSpPr>
        <p:spPr>
          <a:xfrm>
            <a:off x="1777594" y="5991149"/>
            <a:ext cx="1057046" cy="247802"/>
          </a:xfrm>
          <a:prstGeom prst="roundRect">
            <a:avLst>
              <a:gd name="adj" fmla="val 283849"/>
            </a:avLst>
          </a:prstGeom>
          <a:solidFill>
            <a:srgbClr val="FFFFFF">
              <a:alpha val="8000"/>
            </a:srgbClr>
          </a:solidFill>
          <a:ln/>
        </p:spPr>
      </p:sp>
      <p:sp>
        <p:nvSpPr>
          <p:cNvPr id="43" name="Text 37"/>
          <p:cNvSpPr txBox="1"/>
          <p:nvPr/>
        </p:nvSpPr>
        <p:spPr>
          <a:xfrm>
            <a:off x="1872691" y="6029554"/>
            <a:ext cx="9528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#AIコパイロット</a:t>
            </a:r>
            <a:endParaRPr lang="en-US" sz="900" dirty="0"/>
          </a:p>
        </p:txBody>
      </p:sp>
      <p:sp>
        <p:nvSpPr>
          <p:cNvPr id="44" name="Shape 38"/>
          <p:cNvSpPr/>
          <p:nvPr/>
        </p:nvSpPr>
        <p:spPr>
          <a:xfrm>
            <a:off x="2902306" y="5991149"/>
            <a:ext cx="828446" cy="247802"/>
          </a:xfrm>
          <a:prstGeom prst="roundRect">
            <a:avLst>
              <a:gd name="adj" fmla="val 283849"/>
            </a:avLst>
          </a:prstGeom>
          <a:solidFill>
            <a:srgbClr val="FFFFFF">
              <a:alpha val="8000"/>
            </a:srgbClr>
          </a:solidFill>
          <a:ln/>
        </p:spPr>
      </p:sp>
      <p:sp>
        <p:nvSpPr>
          <p:cNvPr id="45" name="Text 39"/>
          <p:cNvSpPr txBox="1"/>
          <p:nvPr/>
        </p:nvSpPr>
        <p:spPr>
          <a:xfrm>
            <a:off x="2997403" y="6029554"/>
            <a:ext cx="7242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#ツール統合</a:t>
            </a:r>
            <a:endParaRPr lang="en-US" sz="900" dirty="0"/>
          </a:p>
        </p:txBody>
      </p:sp>
      <p:sp>
        <p:nvSpPr>
          <p:cNvPr id="46" name="Shape 40"/>
          <p:cNvSpPr/>
          <p:nvPr/>
        </p:nvSpPr>
        <p:spPr>
          <a:xfrm>
            <a:off x="6210605" y="3991356"/>
            <a:ext cx="5410505" cy="2486254"/>
          </a:xfrm>
          <a:prstGeom prst="roundRect">
            <a:avLst>
              <a:gd name="adj" fmla="val 2255"/>
            </a:avLst>
          </a:prstGeom>
          <a:solidFill>
            <a:srgbClr val="1E293B">
              <a:alpha val="70000"/>
            </a:srgbClr>
          </a:solidFill>
          <a:ln w="12700">
            <a:solidFill>
              <a:srgbClr val="FFFFFF">
                <a:alpha val="10000"/>
              </a:srgbClr>
            </a:solidFill>
            <a:prstDash val="solid"/>
          </a:ln>
        </p:spPr>
      </p:sp>
      <p:sp>
        <p:nvSpPr>
          <p:cNvPr id="47" name="Shape 41"/>
          <p:cNvSpPr/>
          <p:nvPr/>
        </p:nvSpPr>
        <p:spPr>
          <a:xfrm>
            <a:off x="6210605" y="3991356"/>
            <a:ext cx="38405" cy="2467051"/>
          </a:xfrm>
          <a:prstGeom prst="rect">
            <a:avLst/>
          </a:prstGeom>
          <a:solidFill>
            <a:srgbClr val="F43F5E"/>
          </a:solidFill>
          <a:ln/>
        </p:spPr>
      </p:sp>
      <p:sp>
        <p:nvSpPr>
          <p:cNvPr id="48" name="Shape 42"/>
          <p:cNvSpPr/>
          <p:nvPr/>
        </p:nvSpPr>
        <p:spPr>
          <a:xfrm>
            <a:off x="6448349" y="4229100"/>
            <a:ext cx="533095" cy="533095"/>
          </a:xfrm>
          <a:prstGeom prst="roundRect">
            <a:avLst>
              <a:gd name="adj" fmla="val 36756"/>
            </a:avLst>
          </a:prstGeom>
          <a:solidFill>
            <a:srgbClr val="F43F5E">
              <a:alpha val="15000"/>
            </a:srgbClr>
          </a:solidFill>
          <a:ln/>
        </p:spPr>
      </p:sp>
      <p:pic>
        <p:nvPicPr>
          <p:cNvPr id="49" name="Image 4" descr="preencoded.png">    </p:cNvPr>
          <p:cNvPicPr>
            <a:picLocks noChangeAspect="1"/>
          </p:cNvPicPr>
          <p:nvPr/>
        </p:nvPicPr>
        <p:blipFill>
          <a:blip r:embed="rId5"/>
          <a:srcRect l="0" r="0" t="0" b="0"/>
          <a:stretch/>
        </p:blipFill>
        <p:spPr>
          <a:xfrm>
            <a:off x="6601054" y="4381805"/>
            <a:ext cx="228600" cy="228600"/>
          </a:xfrm>
          <a:prstGeom prst="rect">
            <a:avLst/>
          </a:prstGeom>
        </p:spPr>
      </p:pic>
      <p:sp>
        <p:nvSpPr>
          <p:cNvPr id="50" name="Text 43"/>
          <p:cNvSpPr txBox="1"/>
          <p:nvPr/>
        </p:nvSpPr>
        <p:spPr>
          <a:xfrm>
            <a:off x="7134149" y="4338828"/>
            <a:ext cx="1634033" cy="305410"/>
          </a:xfrm>
          <a:prstGeom prst="rect">
            <a:avLst/>
          </a:prstGeom>
          <a:noFill/>
          <a:ln/>
        </p:spPr>
        <p:txBody>
          <a:bodyPr wrap="square" lIns="0" tIns="0" rIns="0" bIns="0" rtlCol="0" anchor="ctr"/>
          <a:lstStyle/>
          <a:p>
            <a:pPr algn="l" indent="0" marL="0">
              <a:buNone/>
            </a:pPr>
            <a:r>
              <a:rPr lang="en-US" sz="1600" b="1" dirty="0">
                <a:solidFill>
                  <a:srgbClr val="F1F5F9"/>
                </a:solidFill>
                <a:latin typeface="Noto Sans JP" pitchFamily="34" charset="0"/>
                <a:ea typeface="Noto Sans JP" pitchFamily="34" charset="-122"/>
                <a:cs typeface="Noto Sans JP" pitchFamily="34" charset="-120"/>
              </a:rPr>
              <a:t>差別化ポイント</a:t>
            </a:r>
            <a:endParaRPr lang="en-US" sz="1600" dirty="0"/>
          </a:p>
        </p:txBody>
      </p:sp>
      <p:sp>
        <p:nvSpPr>
          <p:cNvPr id="51" name="Text 44"/>
          <p:cNvSpPr txBox="1"/>
          <p:nvPr/>
        </p:nvSpPr>
        <p:spPr>
          <a:xfrm>
            <a:off x="6448349" y="4914900"/>
            <a:ext cx="5000854" cy="724205"/>
          </a:xfrm>
          <a:prstGeom prst="rect">
            <a:avLst/>
          </a:prstGeom>
          <a:noFill/>
          <a:ln/>
        </p:spPr>
        <p:txBody>
          <a:bodyPr wrap="square" lIns="0" tIns="0" rIns="0" bIns="0" rtlCol="0" anchor="ctr"/>
          <a:lstStyle/>
          <a:p>
            <a:pPr algn="l" indent="0" marL="0">
              <a:buNone/>
            </a:pPr>
            <a:r>
              <a:rPr lang="en-US" sz="1200" dirty="0">
                <a:solidFill>
                  <a:srgbClr val="CBD5E1"/>
                </a:solidFill>
                <a:latin typeface="Noto Sans JP" pitchFamily="34" charset="0"/>
                <a:ea typeface="Noto Sans JP" pitchFamily="34" charset="-122"/>
                <a:cs typeface="Noto Sans JP" pitchFamily="34" charset="-120"/>
              </a:rPr>
              <a:t>複数の専門エージェントが協調してタスクを解決する独自アーキテクチャに加え、完全な広告なし環境、自律的なタスク実行能力（ビデオ生成や計画立案など）で競合他社と一線を画します。</a:t>
            </a:r>
            <a:endParaRPr lang="en-US" sz="1200" dirty="0"/>
          </a:p>
        </p:txBody>
      </p:sp>
      <p:sp>
        <p:nvSpPr>
          <p:cNvPr id="52" name="Shape 45"/>
          <p:cNvSpPr/>
          <p:nvPr/>
        </p:nvSpPr>
        <p:spPr>
          <a:xfrm>
            <a:off x="6448349" y="5991149"/>
            <a:ext cx="1171346" cy="247802"/>
          </a:xfrm>
          <a:prstGeom prst="roundRect">
            <a:avLst>
              <a:gd name="adj" fmla="val 283849"/>
            </a:avLst>
          </a:prstGeom>
          <a:solidFill>
            <a:srgbClr val="FFFFFF">
              <a:alpha val="8000"/>
            </a:srgbClr>
          </a:solidFill>
          <a:ln/>
        </p:spPr>
      </p:sp>
      <p:sp>
        <p:nvSpPr>
          <p:cNvPr id="53" name="Text 46"/>
          <p:cNvSpPr txBox="1"/>
          <p:nvPr/>
        </p:nvSpPr>
        <p:spPr>
          <a:xfrm>
            <a:off x="6543446" y="6029554"/>
            <a:ext cx="10671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#エージェント協調</a:t>
            </a:r>
            <a:endParaRPr lang="en-US" sz="900" dirty="0"/>
          </a:p>
        </p:txBody>
      </p:sp>
      <p:sp>
        <p:nvSpPr>
          <p:cNvPr id="54" name="Shape 47"/>
          <p:cNvSpPr/>
          <p:nvPr/>
        </p:nvSpPr>
        <p:spPr>
          <a:xfrm>
            <a:off x="7692847" y="5991149"/>
            <a:ext cx="714146" cy="247802"/>
          </a:xfrm>
          <a:prstGeom prst="roundRect">
            <a:avLst>
              <a:gd name="adj" fmla="val 283849"/>
            </a:avLst>
          </a:prstGeom>
          <a:solidFill>
            <a:srgbClr val="FFFFFF">
              <a:alpha val="8000"/>
            </a:srgbClr>
          </a:solidFill>
          <a:ln/>
        </p:spPr>
      </p:sp>
      <p:sp>
        <p:nvSpPr>
          <p:cNvPr id="55" name="Text 48"/>
          <p:cNvSpPr txBox="1"/>
          <p:nvPr/>
        </p:nvSpPr>
        <p:spPr>
          <a:xfrm>
            <a:off x="7787945" y="6029554"/>
            <a:ext cx="6099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#広告なし</a:t>
            </a:r>
            <a:endParaRPr lang="en-US" sz="900" dirty="0"/>
          </a:p>
        </p:txBody>
      </p:sp>
      <p:sp>
        <p:nvSpPr>
          <p:cNvPr id="56" name="Shape 49"/>
          <p:cNvSpPr/>
          <p:nvPr/>
        </p:nvSpPr>
        <p:spPr>
          <a:xfrm>
            <a:off x="8481974" y="5991149"/>
            <a:ext cx="714146" cy="247802"/>
          </a:xfrm>
          <a:prstGeom prst="roundRect">
            <a:avLst>
              <a:gd name="adj" fmla="val 283849"/>
            </a:avLst>
          </a:prstGeom>
          <a:solidFill>
            <a:srgbClr val="FFFFFF">
              <a:alpha val="8000"/>
            </a:srgbClr>
          </a:solidFill>
          <a:ln/>
        </p:spPr>
      </p:sp>
      <p:sp>
        <p:nvSpPr>
          <p:cNvPr id="57" name="Text 50"/>
          <p:cNvSpPr txBox="1"/>
          <p:nvPr/>
        </p:nvSpPr>
        <p:spPr>
          <a:xfrm>
            <a:off x="8577072" y="6029554"/>
            <a:ext cx="609905"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#自律実行</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7429500" y="-1904695"/>
            <a:ext cx="5715000" cy="5715000"/>
          </a:xfrm>
          <a:prstGeom prst="ellipse">
            <a:avLst/>
          </a:prstGeom>
          <a:solidFill>
            <a:srgbClr val="3B82F6">
              <a:alpha val="10000"/>
            </a:srgbClr>
          </a:solidFill>
          <a:ln/>
        </p:spPr>
      </p:sp>
      <p:sp>
        <p:nvSpPr>
          <p:cNvPr id="5" name="Shape 3"/>
          <p:cNvSpPr/>
          <p:nvPr/>
        </p:nvSpPr>
        <p:spPr>
          <a:xfrm>
            <a:off x="-952805" y="3047695"/>
            <a:ext cx="4762195" cy="4762195"/>
          </a:xfrm>
          <a:prstGeom prst="ellipse">
            <a:avLst/>
          </a:prstGeom>
          <a:solidFill>
            <a:srgbClr val="8B5CF6">
              <a:alpha val="10000"/>
            </a:srgbClr>
          </a:solidFill>
          <a:ln/>
        </p:spPr>
      </p:sp>
      <p:sp>
        <p:nvSpPr>
          <p:cNvPr id="6" name="Shape 4"/>
          <p:cNvSpPr/>
          <p:nvPr/>
        </p:nvSpPr>
        <p:spPr>
          <a:xfrm>
            <a:off x="571500" y="982066"/>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50" r="-50" t="0" b="0"/>
          <a:stretch/>
        </p:blipFill>
        <p:spPr>
          <a:xfrm>
            <a:off x="571500" y="457200"/>
            <a:ext cx="342900" cy="304495"/>
          </a:xfrm>
          <a:prstGeom prst="rect">
            <a:avLst/>
          </a:prstGeom>
        </p:spPr>
      </p:pic>
      <p:sp>
        <p:nvSpPr>
          <p:cNvPr id="8" name="Text 5"/>
          <p:cNvSpPr txBox="1"/>
          <p:nvPr/>
        </p:nvSpPr>
        <p:spPr>
          <a:xfrm>
            <a:off x="1057046" y="390449"/>
            <a:ext cx="5086807"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マルチエージェントアーキテクチャ</a:t>
            </a:r>
            <a:endParaRPr lang="en-US" sz="2400" dirty="0"/>
          </a:p>
        </p:txBody>
      </p:sp>
      <p:sp>
        <p:nvSpPr>
          <p:cNvPr id="9" name="Shape 6"/>
          <p:cNvSpPr/>
          <p:nvPr/>
        </p:nvSpPr>
        <p:spPr>
          <a:xfrm>
            <a:off x="571500" y="3544214"/>
            <a:ext cx="3333902" cy="1723644"/>
          </a:xfrm>
          <a:prstGeom prst="roundRect">
            <a:avLst>
              <a:gd name="adj" fmla="val 3517"/>
            </a:avLst>
          </a:prstGeom>
          <a:solidFill>
            <a:srgbClr val="3B82F6">
              <a:alpha val="10000"/>
            </a:srgbClr>
          </a:solidFill>
          <a:ln w="12700">
            <a:solidFill>
              <a:srgbClr val="3B82F6">
                <a:alpha val="30000"/>
              </a:srgbClr>
            </a:solidFill>
            <a:prstDash val="solid"/>
          </a:ln>
        </p:spPr>
      </p:sp>
      <p:sp>
        <p:nvSpPr>
          <p:cNvPr id="10" name="Text 7"/>
          <p:cNvSpPr txBox="1"/>
          <p:nvPr/>
        </p:nvSpPr>
        <p:spPr>
          <a:xfrm>
            <a:off x="571500" y="2418588"/>
            <a:ext cx="3443630" cy="866851"/>
          </a:xfrm>
          <a:prstGeom prst="rect">
            <a:avLst/>
          </a:prstGeom>
          <a:noFill/>
          <a:ln/>
        </p:spPr>
        <p:txBody>
          <a:bodyPr wrap="square" lIns="0" tIns="0" rIns="0" bIns="0" rtlCol="0" anchor="ctr"/>
          <a:lstStyle/>
          <a:p>
            <a:pPr algn="l" indent="0" marL="0">
              <a:buNone/>
            </a:pPr>
            <a:r>
              <a:rPr lang="en-US" sz="1300" dirty="0">
                <a:solidFill>
                  <a:srgbClr val="CBD5E1"/>
                </a:solidFill>
                <a:latin typeface="Noto Sans JP" pitchFamily="34" charset="0"/>
                <a:ea typeface="Noto Sans JP" pitchFamily="34" charset="-122"/>
                <a:cs typeface="Noto Sans JP" pitchFamily="34" charset="-120"/>
              </a:rPr>
              <a:t>Gensparkの核心は、複数の専門AIエージェントが協力して動作する3層構造のマルチエージェントシステムにあります。</a:t>
            </a:r>
            <a:endParaRPr lang="en-US" sz="1300" dirty="0"/>
          </a:p>
        </p:txBody>
      </p:sp>
      <p:sp>
        <p:nvSpPr>
          <p:cNvPr id="11" name="Text 8"/>
          <p:cNvSpPr txBox="1"/>
          <p:nvPr/>
        </p:nvSpPr>
        <p:spPr>
          <a:xfrm>
            <a:off x="771754" y="3668573"/>
            <a:ext cx="467258" cy="495605"/>
          </a:xfrm>
          <a:prstGeom prst="rect">
            <a:avLst/>
          </a:prstGeom>
          <a:noFill/>
          <a:ln/>
        </p:spPr>
        <p:txBody>
          <a:bodyPr wrap="square" lIns="0" tIns="0" rIns="0" bIns="0" rtlCol="0" anchor="ctr"/>
          <a:lstStyle/>
          <a:p>
            <a:pPr algn="l" indent="0" marL="0">
              <a:buNone/>
            </a:pPr>
            <a:r>
              <a:rPr lang="en-US" sz="2700" b="1" dirty="0">
                <a:solidFill>
                  <a:srgbClr val="60A5FA"/>
                </a:solidFill>
                <a:latin typeface="Noto Sans JP" pitchFamily="34" charset="0"/>
                <a:ea typeface="Noto Sans JP" pitchFamily="34" charset="-122"/>
                <a:cs typeface="Noto Sans JP" pitchFamily="34" charset="-120"/>
              </a:rPr>
              <a:t>3</a:t>
            </a:r>
            <a:endParaRPr lang="en-US" sz="2700" dirty="0"/>
          </a:p>
        </p:txBody>
      </p:sp>
      <p:sp>
        <p:nvSpPr>
          <p:cNvPr id="12" name="Text 9"/>
          <p:cNvSpPr txBox="1"/>
          <p:nvPr/>
        </p:nvSpPr>
        <p:spPr>
          <a:xfrm>
            <a:off x="771754" y="4125773"/>
            <a:ext cx="900684"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主要レイヤー</a:t>
            </a:r>
            <a:endParaRPr lang="en-US" sz="1000" dirty="0"/>
          </a:p>
        </p:txBody>
      </p:sp>
      <p:sp>
        <p:nvSpPr>
          <p:cNvPr id="13" name="Text 10"/>
          <p:cNvSpPr txBox="1"/>
          <p:nvPr/>
        </p:nvSpPr>
        <p:spPr>
          <a:xfrm>
            <a:off x="1758391" y="3668573"/>
            <a:ext cx="1095451" cy="495605"/>
          </a:xfrm>
          <a:prstGeom prst="rect">
            <a:avLst/>
          </a:prstGeom>
          <a:noFill/>
          <a:ln/>
        </p:spPr>
        <p:txBody>
          <a:bodyPr wrap="square" lIns="0" tIns="0" rIns="0" bIns="0" rtlCol="0" anchor="ctr"/>
          <a:lstStyle/>
          <a:p>
            <a:pPr algn="l" indent="0" marL="0">
              <a:buNone/>
            </a:pPr>
            <a:r>
              <a:rPr lang="en-US" sz="2700" b="1" dirty="0">
                <a:solidFill>
                  <a:srgbClr val="60A5FA"/>
                </a:solidFill>
                <a:latin typeface="Noto Sans JP" pitchFamily="34" charset="0"/>
                <a:ea typeface="Noto Sans JP" pitchFamily="34" charset="-122"/>
                <a:cs typeface="Noto Sans JP" pitchFamily="34" charset="-120"/>
              </a:rPr>
              <a:t>Sync</a:t>
            </a:r>
            <a:endParaRPr lang="en-US" sz="2700" dirty="0"/>
          </a:p>
        </p:txBody>
      </p:sp>
      <p:sp>
        <p:nvSpPr>
          <p:cNvPr id="14" name="Text 11"/>
          <p:cNvSpPr txBox="1"/>
          <p:nvPr/>
        </p:nvSpPr>
        <p:spPr>
          <a:xfrm>
            <a:off x="1758391" y="4125773"/>
            <a:ext cx="700430"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Real-time</a:t>
            </a:r>
            <a:endParaRPr lang="en-US" sz="1000" dirty="0"/>
          </a:p>
        </p:txBody>
      </p:sp>
      <p:sp>
        <p:nvSpPr>
          <p:cNvPr id="15" name="Text 12"/>
          <p:cNvSpPr txBox="1"/>
          <p:nvPr/>
        </p:nvSpPr>
        <p:spPr>
          <a:xfrm>
            <a:off x="771754" y="4468673"/>
            <a:ext cx="3033979" cy="590702"/>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単一のモデルではなく、役割の異なるエージェント群が協調することで、複雑なタスクを効率的に処理します。</a:t>
            </a:r>
            <a:endParaRPr lang="en-US" sz="1000" dirty="0"/>
          </a:p>
        </p:txBody>
      </p:sp>
      <p:sp>
        <p:nvSpPr>
          <p:cNvPr id="16" name="Shape 13"/>
          <p:cNvSpPr/>
          <p:nvPr/>
        </p:nvSpPr>
        <p:spPr>
          <a:xfrm>
            <a:off x="4714646" y="1785823"/>
            <a:ext cx="6667805" cy="1171346"/>
          </a:xfrm>
          <a:prstGeom prst="roundRect">
            <a:avLst>
              <a:gd name="adj" fmla="val 10155"/>
            </a:avLst>
          </a:prstGeom>
          <a:solidFill>
            <a:srgbClr val="10B981">
              <a:alpha val="5000"/>
            </a:srgbClr>
          </a:solidFill>
          <a:ln w="12700">
            <a:solidFill>
              <a:srgbClr val="FFFFFF">
                <a:alpha val="10000"/>
              </a:srgbClr>
            </a:solidFill>
            <a:prstDash val="solid"/>
          </a:ln>
          <a:effectLst>
            <a:outerShdw sx="100000" sy="100000" kx="0" ky="0" algn="bl" rotWithShape="0" blurRad="63500" dist="38100" dir="5400000">
              <a:srgbClr val="000000">
                <a:alpha val="10000"/>
              </a:srgbClr>
            </a:outerShdw>
          </a:effectLst>
        </p:spPr>
      </p:sp>
      <p:sp>
        <p:nvSpPr>
          <p:cNvPr id="17" name="Shape 14"/>
          <p:cNvSpPr/>
          <p:nvPr/>
        </p:nvSpPr>
        <p:spPr>
          <a:xfrm>
            <a:off x="5057546" y="2085746"/>
            <a:ext cx="571500" cy="571500"/>
          </a:xfrm>
          <a:prstGeom prst="roundRect">
            <a:avLst>
              <a:gd name="adj" fmla="val 32000"/>
            </a:avLst>
          </a:prstGeom>
          <a:solidFill>
            <a:srgbClr val="FFFFFF">
              <a:alpha val="5000"/>
            </a:srgbClr>
          </a:solidFill>
          <a:ln/>
        </p:spPr>
      </p:sp>
      <p:pic>
        <p:nvPicPr>
          <p:cNvPr id="18" name="Image 1" descr="preencoded.png">    </p:cNvPr>
          <p:cNvPicPr>
            <a:picLocks noChangeAspect="1"/>
          </p:cNvPicPr>
          <p:nvPr/>
        </p:nvPicPr>
        <p:blipFill>
          <a:blip r:embed="rId2"/>
          <a:srcRect l="-80" r="-80" t="0" b="0"/>
          <a:stretch/>
        </p:blipFill>
        <p:spPr>
          <a:xfrm>
            <a:off x="5201107" y="2257654"/>
            <a:ext cx="286207" cy="228600"/>
          </a:xfrm>
          <a:prstGeom prst="rect">
            <a:avLst/>
          </a:prstGeom>
        </p:spPr>
      </p:pic>
      <p:sp>
        <p:nvSpPr>
          <p:cNvPr id="19" name="Text 15"/>
          <p:cNvSpPr txBox="1"/>
          <p:nvPr/>
        </p:nvSpPr>
        <p:spPr>
          <a:xfrm>
            <a:off x="5857646" y="1986077"/>
            <a:ext cx="2610612" cy="277063"/>
          </a:xfrm>
          <a:prstGeom prst="rect">
            <a:avLst/>
          </a:prstGeom>
          <a:noFill/>
          <a:ln/>
        </p:spPr>
        <p:txBody>
          <a:bodyPr wrap="square" lIns="0" tIns="0" rIns="0" bIns="0" rtlCol="0" anchor="ctr"/>
          <a:lstStyle/>
          <a:p>
            <a:pPr algn="l" indent="0" marL="0">
              <a:buNone/>
            </a:pPr>
            <a:r>
              <a:rPr lang="en-US" sz="1500" b="1" dirty="0">
                <a:solidFill>
                  <a:srgbClr val="FFFFFF"/>
                </a:solidFill>
                <a:latin typeface="Noto Sans JP" pitchFamily="34" charset="0"/>
                <a:ea typeface="Noto Sans JP" pitchFamily="34" charset="-122"/>
                <a:cs typeface="Noto Sans JP" pitchFamily="34" charset="-120"/>
              </a:rPr>
              <a:t>協調層 Collaboration Layer</a:t>
            </a:r>
            <a:endParaRPr lang="en-US" sz="1500" dirty="0"/>
          </a:p>
        </p:txBody>
      </p:sp>
      <p:sp>
        <p:nvSpPr>
          <p:cNvPr id="20" name="Text 16"/>
          <p:cNvSpPr txBox="1"/>
          <p:nvPr/>
        </p:nvSpPr>
        <p:spPr>
          <a:xfrm>
            <a:off x="5857646" y="2328977"/>
            <a:ext cx="5251399" cy="419710"/>
          </a:xfrm>
          <a:prstGeom prst="rect">
            <a:avLst/>
          </a:prstGeom>
          <a:noFill/>
          <a:ln/>
        </p:spPr>
        <p:txBody>
          <a:bodyPr wrap="square" lIns="0" tIns="0" rIns="0" bIns="0" rtlCol="0" anchor="ctr"/>
          <a:lstStyle/>
          <a:p>
            <a:pPr algn="l" indent="0" marL="0">
              <a:buNone/>
            </a:pPr>
            <a:r>
              <a:rPr lang="en-US" sz="1100" dirty="0">
                <a:solidFill>
                  <a:srgbClr val="CBD5E1"/>
                </a:solidFill>
                <a:latin typeface="Noto Sans JP" pitchFamily="34" charset="0"/>
                <a:ea typeface="Noto Sans JP" pitchFamily="34" charset="-122"/>
                <a:cs typeface="Noto Sans JP" pitchFamily="34" charset="-120"/>
              </a:rPr>
              <a:t>各エージェントの独自のスキルと知識を統合。単一のエージェントでは達成できない複雑な目標を、チームとしての協力により実現します。</a:t>
            </a:r>
            <a:endParaRPr lang="en-US" sz="1100" dirty="0"/>
          </a:p>
        </p:txBody>
      </p:sp>
      <p:pic>
        <p:nvPicPr>
          <p:cNvPr id="21" name="Image 2" descr="preencoded.png">    </p:cNvPr>
          <p:cNvPicPr>
            <a:picLocks noChangeAspect="1"/>
          </p:cNvPicPr>
          <p:nvPr/>
        </p:nvPicPr>
        <p:blipFill>
          <a:blip r:embed="rId3"/>
          <a:srcRect l="0" r="0" t="0" b="0"/>
          <a:stretch/>
        </p:blipFill>
        <p:spPr>
          <a:xfrm>
            <a:off x="7962595" y="3014777"/>
            <a:ext cx="171907" cy="171907"/>
          </a:xfrm>
          <a:prstGeom prst="rect">
            <a:avLst/>
          </a:prstGeom>
        </p:spPr>
      </p:pic>
      <p:sp>
        <p:nvSpPr>
          <p:cNvPr id="22" name="Shape 17"/>
          <p:cNvSpPr/>
          <p:nvPr/>
        </p:nvSpPr>
        <p:spPr>
          <a:xfrm>
            <a:off x="4714646" y="3243377"/>
            <a:ext cx="6667805" cy="1171346"/>
          </a:xfrm>
          <a:prstGeom prst="roundRect">
            <a:avLst>
              <a:gd name="adj" fmla="val 10155"/>
            </a:avLst>
          </a:prstGeom>
          <a:solidFill>
            <a:srgbClr val="3B82F6">
              <a:alpha val="5000"/>
            </a:srgbClr>
          </a:solidFill>
          <a:ln w="12700">
            <a:solidFill>
              <a:srgbClr val="FFFFFF">
                <a:alpha val="10000"/>
              </a:srgbClr>
            </a:solidFill>
            <a:prstDash val="solid"/>
          </a:ln>
          <a:effectLst>
            <a:outerShdw sx="100000" sy="100000" kx="0" ky="0" algn="bl" rotWithShape="0" blurRad="63500" dist="38100" dir="5400000">
              <a:srgbClr val="000000">
                <a:alpha val="10000"/>
              </a:srgbClr>
            </a:outerShdw>
          </a:effectLst>
        </p:spPr>
      </p:sp>
      <p:sp>
        <p:nvSpPr>
          <p:cNvPr id="23" name="Shape 18"/>
          <p:cNvSpPr/>
          <p:nvPr/>
        </p:nvSpPr>
        <p:spPr>
          <a:xfrm>
            <a:off x="5057546" y="3543300"/>
            <a:ext cx="571500" cy="571500"/>
          </a:xfrm>
          <a:prstGeom prst="roundRect">
            <a:avLst>
              <a:gd name="adj" fmla="val 32000"/>
            </a:avLst>
          </a:prstGeom>
          <a:solidFill>
            <a:srgbClr val="FFFFFF">
              <a:alpha val="5000"/>
            </a:srgbClr>
          </a:solidFill>
          <a:ln/>
        </p:spPr>
      </p:sp>
      <p:pic>
        <p:nvPicPr>
          <p:cNvPr id="24" name="Image 3" descr="preencoded.png">    </p:cNvPr>
          <p:cNvPicPr>
            <a:picLocks noChangeAspect="1"/>
          </p:cNvPicPr>
          <p:nvPr/>
        </p:nvPicPr>
        <p:blipFill>
          <a:blip r:embed="rId4"/>
          <a:srcRect l="0" r="0" t="0" b="0"/>
          <a:stretch/>
        </p:blipFill>
        <p:spPr>
          <a:xfrm>
            <a:off x="5229454" y="3715207"/>
            <a:ext cx="228600" cy="228600"/>
          </a:xfrm>
          <a:prstGeom prst="rect">
            <a:avLst/>
          </a:prstGeom>
        </p:spPr>
      </p:pic>
      <p:sp>
        <p:nvSpPr>
          <p:cNvPr id="25" name="Text 19"/>
          <p:cNvSpPr txBox="1"/>
          <p:nvPr/>
        </p:nvSpPr>
        <p:spPr>
          <a:xfrm>
            <a:off x="5857646" y="3443630"/>
            <a:ext cx="2563063" cy="277063"/>
          </a:xfrm>
          <a:prstGeom prst="rect">
            <a:avLst/>
          </a:prstGeom>
          <a:noFill/>
          <a:ln/>
        </p:spPr>
        <p:txBody>
          <a:bodyPr wrap="square" lIns="0" tIns="0" rIns="0" bIns="0" rtlCol="0" anchor="ctr"/>
          <a:lstStyle/>
          <a:p>
            <a:pPr algn="l" indent="0" marL="0">
              <a:buNone/>
            </a:pPr>
            <a:r>
              <a:rPr lang="en-US" sz="1500" b="1" dirty="0">
                <a:solidFill>
                  <a:srgbClr val="FFFFFF"/>
                </a:solidFill>
                <a:latin typeface="Noto Sans JP" pitchFamily="34" charset="0"/>
                <a:ea typeface="Noto Sans JP" pitchFamily="34" charset="-122"/>
                <a:cs typeface="Noto Sans JP" pitchFamily="34" charset="-120"/>
              </a:rPr>
              <a:t>調整層 Coordination Layer</a:t>
            </a:r>
            <a:endParaRPr lang="en-US" sz="1500" dirty="0"/>
          </a:p>
        </p:txBody>
      </p:sp>
      <p:sp>
        <p:nvSpPr>
          <p:cNvPr id="26" name="Text 20"/>
          <p:cNvSpPr txBox="1"/>
          <p:nvPr/>
        </p:nvSpPr>
        <p:spPr>
          <a:xfrm>
            <a:off x="5857646" y="3786530"/>
            <a:ext cx="5241341" cy="419710"/>
          </a:xfrm>
          <a:prstGeom prst="rect">
            <a:avLst/>
          </a:prstGeom>
          <a:noFill/>
          <a:ln/>
        </p:spPr>
        <p:txBody>
          <a:bodyPr wrap="square" lIns="0" tIns="0" rIns="0" bIns="0" rtlCol="0" anchor="ctr"/>
          <a:lstStyle/>
          <a:p>
            <a:pPr algn="l" indent="0" marL="0">
              <a:buNone/>
            </a:pPr>
            <a:r>
              <a:rPr lang="en-US" sz="1100" dirty="0">
                <a:solidFill>
                  <a:srgbClr val="CBD5E1"/>
                </a:solidFill>
                <a:latin typeface="Noto Sans JP" pitchFamily="34" charset="0"/>
                <a:ea typeface="Noto Sans JP" pitchFamily="34" charset="-122"/>
                <a:cs typeface="Noto Sans JP" pitchFamily="34" charset="-120"/>
              </a:rPr>
              <a:t>エージェント間の重複や競合を回避するための計画と交渉を担当。リソースの最適配分とタスクの交通整理を行います。</a:t>
            </a:r>
            <a:endParaRPr lang="en-US" sz="1100" dirty="0"/>
          </a:p>
        </p:txBody>
      </p:sp>
      <p:pic>
        <p:nvPicPr>
          <p:cNvPr id="27" name="Image 4" descr="preencoded.png">    </p:cNvPr>
          <p:cNvPicPr>
            <a:picLocks noChangeAspect="1"/>
          </p:cNvPicPr>
          <p:nvPr/>
        </p:nvPicPr>
        <p:blipFill>
          <a:blip r:embed="rId5"/>
          <a:srcRect l="0" r="0" t="0" b="0"/>
          <a:stretch/>
        </p:blipFill>
        <p:spPr>
          <a:xfrm>
            <a:off x="7962595" y="4472330"/>
            <a:ext cx="171907" cy="171907"/>
          </a:xfrm>
          <a:prstGeom prst="rect">
            <a:avLst/>
          </a:prstGeom>
        </p:spPr>
      </p:pic>
      <p:sp>
        <p:nvSpPr>
          <p:cNvPr id="28" name="Shape 21"/>
          <p:cNvSpPr/>
          <p:nvPr/>
        </p:nvSpPr>
        <p:spPr>
          <a:xfrm>
            <a:off x="4714646" y="4700930"/>
            <a:ext cx="6667805" cy="1171346"/>
          </a:xfrm>
          <a:prstGeom prst="roundRect">
            <a:avLst>
              <a:gd name="adj" fmla="val 10155"/>
            </a:avLst>
          </a:prstGeom>
          <a:solidFill>
            <a:srgbClr val="8B5CF6">
              <a:alpha val="5000"/>
            </a:srgbClr>
          </a:solidFill>
          <a:ln w="12700">
            <a:solidFill>
              <a:srgbClr val="FFFFFF">
                <a:alpha val="10000"/>
              </a:srgbClr>
            </a:solidFill>
            <a:prstDash val="solid"/>
          </a:ln>
          <a:effectLst>
            <a:outerShdw sx="100000" sy="100000" kx="0" ky="0" algn="bl" rotWithShape="0" blurRad="63500" dist="38100" dir="5400000">
              <a:srgbClr val="000000">
                <a:alpha val="10000"/>
              </a:srgbClr>
            </a:outerShdw>
          </a:effectLst>
        </p:spPr>
      </p:sp>
      <p:sp>
        <p:nvSpPr>
          <p:cNvPr id="29" name="Shape 22"/>
          <p:cNvSpPr/>
          <p:nvPr/>
        </p:nvSpPr>
        <p:spPr>
          <a:xfrm>
            <a:off x="5057546" y="5000854"/>
            <a:ext cx="571500" cy="571500"/>
          </a:xfrm>
          <a:prstGeom prst="roundRect">
            <a:avLst>
              <a:gd name="adj" fmla="val 32000"/>
            </a:avLst>
          </a:prstGeom>
          <a:solidFill>
            <a:srgbClr val="FFFFFF">
              <a:alpha val="5000"/>
            </a:srgbClr>
          </a:solidFill>
          <a:ln/>
        </p:spPr>
      </p:sp>
      <p:pic>
        <p:nvPicPr>
          <p:cNvPr id="30" name="Image 5" descr="preencoded.png">    </p:cNvPr>
          <p:cNvPicPr>
            <a:picLocks noChangeAspect="1"/>
          </p:cNvPicPr>
          <p:nvPr/>
        </p:nvPicPr>
        <p:blipFill>
          <a:blip r:embed="rId6"/>
          <a:srcRect l="-80" r="-80" t="0" b="0"/>
          <a:stretch/>
        </p:blipFill>
        <p:spPr>
          <a:xfrm>
            <a:off x="5201107" y="5171846"/>
            <a:ext cx="286207" cy="228600"/>
          </a:xfrm>
          <a:prstGeom prst="rect">
            <a:avLst/>
          </a:prstGeom>
        </p:spPr>
      </p:pic>
      <p:sp>
        <p:nvSpPr>
          <p:cNvPr id="31" name="Text 23"/>
          <p:cNvSpPr txBox="1"/>
          <p:nvPr/>
        </p:nvSpPr>
        <p:spPr>
          <a:xfrm>
            <a:off x="5857646" y="4900270"/>
            <a:ext cx="2829154" cy="277063"/>
          </a:xfrm>
          <a:prstGeom prst="rect">
            <a:avLst/>
          </a:prstGeom>
          <a:noFill/>
          <a:ln/>
        </p:spPr>
        <p:txBody>
          <a:bodyPr wrap="square" lIns="0" tIns="0" rIns="0" bIns="0" rtlCol="0" anchor="ctr"/>
          <a:lstStyle/>
          <a:p>
            <a:pPr algn="l" indent="0" marL="0">
              <a:buNone/>
            </a:pPr>
            <a:r>
              <a:rPr lang="en-US" sz="1500" b="1" dirty="0">
                <a:solidFill>
                  <a:srgbClr val="FFFFFF"/>
                </a:solidFill>
                <a:latin typeface="Noto Sans JP" pitchFamily="34" charset="0"/>
                <a:ea typeface="Noto Sans JP" pitchFamily="34" charset="-122"/>
                <a:cs typeface="Noto Sans JP" pitchFamily="34" charset="-120"/>
              </a:rPr>
              <a:t>通信層 Communication Layer</a:t>
            </a:r>
            <a:endParaRPr lang="en-US" sz="1500" dirty="0"/>
          </a:p>
        </p:txBody>
      </p:sp>
      <p:sp>
        <p:nvSpPr>
          <p:cNvPr id="32" name="Text 24"/>
          <p:cNvSpPr txBox="1"/>
          <p:nvPr/>
        </p:nvSpPr>
        <p:spPr>
          <a:xfrm>
            <a:off x="5857646" y="5243170"/>
            <a:ext cx="5241341" cy="419710"/>
          </a:xfrm>
          <a:prstGeom prst="rect">
            <a:avLst/>
          </a:prstGeom>
          <a:noFill/>
          <a:ln/>
        </p:spPr>
        <p:txBody>
          <a:bodyPr wrap="square" lIns="0" tIns="0" rIns="0" bIns="0" rtlCol="0" anchor="ctr"/>
          <a:lstStyle/>
          <a:p>
            <a:pPr algn="l" indent="0" marL="0">
              <a:buNone/>
            </a:pPr>
            <a:r>
              <a:rPr lang="en-US" sz="1100" dirty="0">
                <a:solidFill>
                  <a:srgbClr val="CBD5E1"/>
                </a:solidFill>
                <a:latin typeface="Noto Sans JP" pitchFamily="34" charset="0"/>
                <a:ea typeface="Noto Sans JP" pitchFamily="34" charset="-122"/>
                <a:cs typeface="Noto Sans JP" pitchFamily="34" charset="-120"/>
              </a:rPr>
              <a:t>標準化されたプロトコルを通じて、エージェント間でリアルタイムにデータと洞察を共有するための基盤インフラです。</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2286000" y="2000707"/>
            <a:ext cx="7619695" cy="2857500"/>
          </a:xfrm>
          <a:prstGeom prst="ellipse">
            <a:avLst/>
          </a:prstGeom>
          <a:solidFill>
            <a:srgbClr val="3B82F6">
              <a:alpha val="15000"/>
            </a:srgbClr>
          </a:solidFill>
          <a:ln/>
        </p:spPr>
      </p:sp>
      <p:sp>
        <p:nvSpPr>
          <p:cNvPr id="5" name="Shape 3"/>
          <p:cNvSpPr/>
          <p:nvPr/>
        </p:nvSpPr>
        <p:spPr>
          <a:xfrm>
            <a:off x="571500" y="982066"/>
            <a:ext cx="11048695" cy="9144"/>
          </a:xfrm>
          <a:prstGeom prst="rect">
            <a:avLst/>
          </a:prstGeom>
          <a:solidFill>
            <a:srgbClr val="FFFFFF">
              <a:alpha val="10000"/>
            </a:srgbClr>
          </a:solidFill>
          <a:ln/>
        </p:spPr>
      </p:sp>
      <p:pic>
        <p:nvPicPr>
          <p:cNvPr id="6" name="Image 0" descr="preencoded.png">    </p:cNvPr>
          <p:cNvPicPr>
            <a:picLocks noChangeAspect="1"/>
          </p:cNvPicPr>
          <p:nvPr/>
        </p:nvPicPr>
        <p:blipFill>
          <a:blip r:embed="rId1"/>
          <a:srcRect l="0" r="0" t="0" b="0"/>
          <a:stretch/>
        </p:blipFill>
        <p:spPr>
          <a:xfrm>
            <a:off x="571500" y="457200"/>
            <a:ext cx="304495" cy="304495"/>
          </a:xfrm>
          <a:prstGeom prst="rect">
            <a:avLst/>
          </a:prstGeom>
        </p:spPr>
      </p:pic>
      <p:sp>
        <p:nvSpPr>
          <p:cNvPr id="7" name="Text 4"/>
          <p:cNvSpPr txBox="1"/>
          <p:nvPr/>
        </p:nvSpPr>
        <p:spPr>
          <a:xfrm>
            <a:off x="1019556" y="390449"/>
            <a:ext cx="3810305"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Sparkpages生成プロセス</a:t>
            </a:r>
            <a:endParaRPr lang="en-US" sz="2400" dirty="0"/>
          </a:p>
        </p:txBody>
      </p:sp>
      <p:sp>
        <p:nvSpPr>
          <p:cNvPr id="8" name="Shape 5"/>
          <p:cNvSpPr/>
          <p:nvPr/>
        </p:nvSpPr>
        <p:spPr>
          <a:xfrm>
            <a:off x="1047902" y="3311957"/>
            <a:ext cx="10096805" cy="19202"/>
          </a:xfrm>
          <a:prstGeom prst="rect">
            <a:avLst/>
          </a:prstGeom>
          <a:solidFill>
            <a:srgbClr val="FFFFFF">
              <a:alpha val="10000"/>
            </a:srgbClr>
          </a:solidFill>
          <a:ln/>
        </p:spPr>
      </p:sp>
      <p:sp>
        <p:nvSpPr>
          <p:cNvPr id="9" name="Shape 6"/>
          <p:cNvSpPr/>
          <p:nvPr/>
        </p:nvSpPr>
        <p:spPr>
          <a:xfrm>
            <a:off x="761695" y="2781605"/>
            <a:ext cx="1904695" cy="2286000"/>
          </a:xfrm>
          <a:prstGeom prst="roundRect">
            <a:avLst>
              <a:gd name="adj" fmla="val 3841"/>
            </a:avLst>
          </a:prstGeom>
          <a:solidFill>
            <a:srgbClr val="1E293B">
              <a:alpha val="80000"/>
            </a:srgbClr>
          </a:solidFill>
          <a:ln w="50800">
            <a:solidFill>
              <a:srgbClr val="3B82F6"/>
            </a:solidFill>
            <a:prstDash val="solid"/>
          </a:ln>
          <a:effectLst>
            <a:outerShdw sx="100000" sy="100000" kx="0" ky="0" algn="bl" rotWithShape="0" blurRad="139700" dist="101600" dir="5400000">
              <a:srgbClr val="000000">
                <a:alpha val="30000"/>
              </a:srgbClr>
            </a:outerShdw>
          </a:effectLst>
        </p:spPr>
      </p:sp>
      <p:sp>
        <p:nvSpPr>
          <p:cNvPr id="10" name="Shape 7"/>
          <p:cNvSpPr/>
          <p:nvPr/>
        </p:nvSpPr>
        <p:spPr>
          <a:xfrm>
            <a:off x="1410005" y="3238805"/>
            <a:ext cx="609905" cy="504749"/>
          </a:xfrm>
          <a:prstGeom prst="roundRect">
            <a:avLst>
              <a:gd name="adj" fmla="val 41017"/>
            </a:avLst>
          </a:prstGeom>
          <a:solidFill>
            <a:srgbClr val="3B82F6">
              <a:alpha val="10000"/>
            </a:srgbClr>
          </a:solidFill>
          <a:ln/>
        </p:spPr>
      </p:sp>
      <p:pic>
        <p:nvPicPr>
          <p:cNvPr id="11" name="Image 1" descr="preencoded.png">    </p:cNvPr>
          <p:cNvPicPr>
            <a:picLocks noChangeAspect="1"/>
          </p:cNvPicPr>
          <p:nvPr/>
        </p:nvPicPr>
        <p:blipFill>
          <a:blip r:embed="rId2"/>
          <a:srcRect l="0" r="0" t="0" b="0"/>
          <a:stretch/>
        </p:blipFill>
        <p:spPr>
          <a:xfrm>
            <a:off x="1561795" y="3336646"/>
            <a:ext cx="304495" cy="304495"/>
          </a:xfrm>
          <a:prstGeom prst="rect">
            <a:avLst/>
          </a:prstGeom>
        </p:spPr>
      </p:pic>
      <p:sp>
        <p:nvSpPr>
          <p:cNvPr id="12" name="Text 8"/>
          <p:cNvSpPr txBox="1"/>
          <p:nvPr/>
        </p:nvSpPr>
        <p:spPr>
          <a:xfrm>
            <a:off x="1104595" y="4023360"/>
            <a:ext cx="1343254" cy="228600"/>
          </a:xfrm>
          <a:prstGeom prst="rect">
            <a:avLst/>
          </a:prstGeom>
          <a:noFill/>
          <a:ln/>
        </p:spPr>
        <p:txBody>
          <a:bodyPr wrap="square" lIns="0" tIns="0" rIns="0" bIns="0" rtlCol="0" anchor="ctr"/>
          <a:lstStyle/>
          <a:p>
            <a:pPr algn="ctr" indent="0" marL="0">
              <a:buNone/>
            </a:pPr>
            <a:r>
              <a:rPr lang="en-US" sz="1200" b="1" dirty="0">
                <a:solidFill>
                  <a:srgbClr val="FFFFFF"/>
                </a:solidFill>
                <a:latin typeface="Noto Sans JP" pitchFamily="34" charset="0"/>
                <a:ea typeface="Noto Sans JP" pitchFamily="34" charset="-122"/>
                <a:cs typeface="Noto Sans JP" pitchFamily="34" charset="-120"/>
              </a:rPr>
              <a:t>クエリ受信と解析</a:t>
            </a:r>
            <a:endParaRPr lang="en-US" sz="1200" dirty="0"/>
          </a:p>
        </p:txBody>
      </p:sp>
      <p:sp>
        <p:nvSpPr>
          <p:cNvPr id="13" name="Text 9"/>
          <p:cNvSpPr txBox="1"/>
          <p:nvPr/>
        </p:nvSpPr>
        <p:spPr>
          <a:xfrm>
            <a:off x="972922" y="4473245"/>
            <a:ext cx="1571854" cy="352958"/>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ユーザーの意図を正確に理解し、検索戦略を立案します。</a:t>
            </a:r>
            <a:endParaRPr lang="en-US" sz="900" dirty="0"/>
          </a:p>
        </p:txBody>
      </p:sp>
      <p:sp>
        <p:nvSpPr>
          <p:cNvPr id="14" name="Shape 10"/>
          <p:cNvSpPr/>
          <p:nvPr/>
        </p:nvSpPr>
        <p:spPr>
          <a:xfrm>
            <a:off x="1524305" y="2638044"/>
            <a:ext cx="381305" cy="381305"/>
          </a:xfrm>
          <a:prstGeom prst="ellipse">
            <a:avLst/>
          </a:prstGeom>
          <a:solidFill>
            <a:srgbClr val="0F172A"/>
          </a:solidFill>
          <a:ln w="25400">
            <a:solidFill>
              <a:srgbClr val="3B82F6"/>
            </a:solidFill>
            <a:prstDash val="solid"/>
          </a:ln>
        </p:spPr>
      </p:sp>
      <p:sp>
        <p:nvSpPr>
          <p:cNvPr id="15" name="Text 11"/>
          <p:cNvSpPr txBox="1"/>
          <p:nvPr/>
        </p:nvSpPr>
        <p:spPr>
          <a:xfrm>
            <a:off x="1633118" y="2728570"/>
            <a:ext cx="271577" cy="200254"/>
          </a:xfrm>
          <a:prstGeom prst="rect">
            <a:avLst/>
          </a:prstGeom>
          <a:noFill/>
          <a:ln/>
        </p:spPr>
        <p:txBody>
          <a:bodyPr wrap="square" lIns="0" tIns="0" rIns="0" bIns="0" rtlCol="0" anchor="ctr"/>
          <a:lstStyle/>
          <a:p>
            <a:pPr algn="ctr" indent="0" marL="0">
              <a:buNone/>
            </a:pPr>
            <a:r>
              <a:rPr lang="en-US" sz="1000" b="1" dirty="0">
                <a:solidFill>
                  <a:srgbClr val="3B82F6"/>
                </a:solidFill>
                <a:latin typeface="Noto Sans JP" pitchFamily="34" charset="0"/>
                <a:ea typeface="Noto Sans JP" pitchFamily="34" charset="-122"/>
                <a:cs typeface="Noto Sans JP" pitchFamily="34" charset="-120"/>
              </a:rPr>
              <a:t>01</a:t>
            </a:r>
            <a:endParaRPr lang="en-US" sz="1000" dirty="0"/>
          </a:p>
        </p:txBody>
      </p:sp>
      <p:sp>
        <p:nvSpPr>
          <p:cNvPr id="16" name="Shape 12"/>
          <p:cNvSpPr/>
          <p:nvPr/>
        </p:nvSpPr>
        <p:spPr>
          <a:xfrm>
            <a:off x="2952598" y="2781605"/>
            <a:ext cx="1904695" cy="2286000"/>
          </a:xfrm>
          <a:prstGeom prst="roundRect">
            <a:avLst>
              <a:gd name="adj" fmla="val 3841"/>
            </a:avLst>
          </a:prstGeom>
          <a:solidFill>
            <a:srgbClr val="1E293B">
              <a:alpha val="80000"/>
            </a:srgbClr>
          </a:solidFill>
          <a:ln w="50800">
            <a:solidFill>
              <a:srgbClr val="6366F1"/>
            </a:solidFill>
            <a:prstDash val="solid"/>
          </a:ln>
          <a:effectLst>
            <a:outerShdw sx="100000" sy="100000" kx="0" ky="0" algn="bl" rotWithShape="0" blurRad="139700" dist="101600" dir="5400000">
              <a:srgbClr val="000000">
                <a:alpha val="30000"/>
              </a:srgbClr>
            </a:outerShdw>
          </a:effectLst>
        </p:spPr>
      </p:sp>
      <p:sp>
        <p:nvSpPr>
          <p:cNvPr id="17" name="Shape 13"/>
          <p:cNvSpPr/>
          <p:nvPr/>
        </p:nvSpPr>
        <p:spPr>
          <a:xfrm>
            <a:off x="3600907" y="3238805"/>
            <a:ext cx="609905" cy="323698"/>
          </a:xfrm>
          <a:prstGeom prst="roundRect">
            <a:avLst>
              <a:gd name="adj" fmla="val 99701"/>
            </a:avLst>
          </a:prstGeom>
          <a:solidFill>
            <a:srgbClr val="6366F1">
              <a:alpha val="10000"/>
            </a:srgbClr>
          </a:solidFill>
          <a:ln/>
        </p:spPr>
      </p:sp>
      <p:pic>
        <p:nvPicPr>
          <p:cNvPr id="18" name="Image 2" descr="preencoded.png">    </p:cNvPr>
          <p:cNvPicPr>
            <a:picLocks noChangeAspect="1"/>
          </p:cNvPicPr>
          <p:nvPr/>
        </p:nvPicPr>
        <p:blipFill>
          <a:blip r:embed="rId3"/>
          <a:srcRect l="-90" r="-90" t="0" b="0"/>
          <a:stretch/>
        </p:blipFill>
        <p:spPr>
          <a:xfrm>
            <a:off x="3715207" y="3245206"/>
            <a:ext cx="381305" cy="304495"/>
          </a:xfrm>
          <a:prstGeom prst="rect">
            <a:avLst/>
          </a:prstGeom>
        </p:spPr>
      </p:pic>
      <p:sp>
        <p:nvSpPr>
          <p:cNvPr id="19" name="Text 14"/>
          <p:cNvSpPr txBox="1"/>
          <p:nvPr/>
        </p:nvSpPr>
        <p:spPr>
          <a:xfrm>
            <a:off x="3448202" y="3840480"/>
            <a:ext cx="1038758" cy="228600"/>
          </a:xfrm>
          <a:prstGeom prst="rect">
            <a:avLst/>
          </a:prstGeom>
          <a:noFill/>
          <a:ln/>
        </p:spPr>
        <p:txBody>
          <a:bodyPr wrap="square" lIns="0" tIns="0" rIns="0" bIns="0" rtlCol="0" anchor="ctr"/>
          <a:lstStyle/>
          <a:p>
            <a:pPr algn="ctr" indent="0" marL="0">
              <a:buNone/>
            </a:pPr>
            <a:r>
              <a:rPr lang="en-US" sz="1200" b="1" dirty="0">
                <a:solidFill>
                  <a:srgbClr val="FFFFFF"/>
                </a:solidFill>
                <a:latin typeface="Noto Sans JP" pitchFamily="34" charset="0"/>
                <a:ea typeface="Noto Sans JP" pitchFamily="34" charset="-122"/>
                <a:cs typeface="Noto Sans JP" pitchFamily="34" charset="-120"/>
              </a:rPr>
              <a:t>並行情報収集</a:t>
            </a:r>
            <a:endParaRPr lang="en-US" sz="1200" dirty="0"/>
          </a:p>
        </p:txBody>
      </p:sp>
      <p:sp>
        <p:nvSpPr>
          <p:cNvPr id="20" name="Text 15"/>
          <p:cNvSpPr txBox="1"/>
          <p:nvPr/>
        </p:nvSpPr>
        <p:spPr>
          <a:xfrm>
            <a:off x="3169310" y="4290365"/>
            <a:ext cx="1562710" cy="534010"/>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複数のAIエージェントが同時に動き、広範囲のソースからデータを収集します。</a:t>
            </a:r>
            <a:endParaRPr lang="en-US" sz="900" dirty="0"/>
          </a:p>
        </p:txBody>
      </p:sp>
      <p:sp>
        <p:nvSpPr>
          <p:cNvPr id="21" name="Shape 16"/>
          <p:cNvSpPr/>
          <p:nvPr/>
        </p:nvSpPr>
        <p:spPr>
          <a:xfrm>
            <a:off x="3715207" y="2638044"/>
            <a:ext cx="381305" cy="381305"/>
          </a:xfrm>
          <a:prstGeom prst="ellipse">
            <a:avLst/>
          </a:prstGeom>
          <a:solidFill>
            <a:srgbClr val="0F172A"/>
          </a:solidFill>
          <a:ln w="25400">
            <a:solidFill>
              <a:srgbClr val="6366F1"/>
            </a:solidFill>
            <a:prstDash val="solid"/>
          </a:ln>
        </p:spPr>
      </p:sp>
      <p:sp>
        <p:nvSpPr>
          <p:cNvPr id="22" name="Text 17"/>
          <p:cNvSpPr txBox="1"/>
          <p:nvPr/>
        </p:nvSpPr>
        <p:spPr>
          <a:xfrm>
            <a:off x="3824021" y="2728570"/>
            <a:ext cx="271577" cy="200254"/>
          </a:xfrm>
          <a:prstGeom prst="rect">
            <a:avLst/>
          </a:prstGeom>
          <a:noFill/>
          <a:ln/>
        </p:spPr>
        <p:txBody>
          <a:bodyPr wrap="square" lIns="0" tIns="0" rIns="0" bIns="0" rtlCol="0" anchor="ctr"/>
          <a:lstStyle/>
          <a:p>
            <a:pPr algn="ctr" indent="0" marL="0">
              <a:buNone/>
            </a:pPr>
            <a:r>
              <a:rPr lang="en-US" sz="1000" b="1" dirty="0">
                <a:solidFill>
                  <a:srgbClr val="6366F1"/>
                </a:solidFill>
                <a:latin typeface="Noto Sans JP" pitchFamily="34" charset="0"/>
                <a:ea typeface="Noto Sans JP" pitchFamily="34" charset="-122"/>
                <a:cs typeface="Noto Sans JP" pitchFamily="34" charset="-120"/>
              </a:rPr>
              <a:t>02</a:t>
            </a:r>
            <a:endParaRPr lang="en-US" sz="1000" dirty="0"/>
          </a:p>
        </p:txBody>
      </p:sp>
      <p:sp>
        <p:nvSpPr>
          <p:cNvPr id="23" name="Shape 18"/>
          <p:cNvSpPr/>
          <p:nvPr/>
        </p:nvSpPr>
        <p:spPr>
          <a:xfrm>
            <a:off x="5143500" y="2781605"/>
            <a:ext cx="1904695" cy="2286000"/>
          </a:xfrm>
          <a:prstGeom prst="roundRect">
            <a:avLst>
              <a:gd name="adj" fmla="val 3841"/>
            </a:avLst>
          </a:prstGeom>
          <a:solidFill>
            <a:srgbClr val="1E293B">
              <a:alpha val="80000"/>
            </a:srgbClr>
          </a:solidFill>
          <a:ln w="50800">
            <a:solidFill>
              <a:srgbClr val="8B5CF6"/>
            </a:solidFill>
            <a:prstDash val="solid"/>
          </a:ln>
          <a:effectLst>
            <a:outerShdw sx="100000" sy="100000" kx="0" ky="0" algn="bl" rotWithShape="0" blurRad="139700" dist="101600" dir="5400000">
              <a:srgbClr val="000000">
                <a:alpha val="30000"/>
              </a:srgbClr>
            </a:outerShdw>
          </a:effectLst>
        </p:spPr>
      </p:sp>
      <p:sp>
        <p:nvSpPr>
          <p:cNvPr id="24" name="Shape 19"/>
          <p:cNvSpPr/>
          <p:nvPr/>
        </p:nvSpPr>
        <p:spPr>
          <a:xfrm>
            <a:off x="5790895" y="3238805"/>
            <a:ext cx="609905" cy="323698"/>
          </a:xfrm>
          <a:prstGeom prst="roundRect">
            <a:avLst>
              <a:gd name="adj" fmla="val 99701"/>
            </a:avLst>
          </a:prstGeom>
          <a:solidFill>
            <a:srgbClr val="8B5CF6">
              <a:alpha val="10000"/>
            </a:srgbClr>
          </a:solidFill>
          <a:ln/>
        </p:spPr>
      </p:sp>
      <p:pic>
        <p:nvPicPr>
          <p:cNvPr id="25" name="Image 3" descr="preencoded.png">    </p:cNvPr>
          <p:cNvPicPr>
            <a:picLocks noChangeAspect="1"/>
          </p:cNvPicPr>
          <p:nvPr/>
        </p:nvPicPr>
        <p:blipFill>
          <a:blip r:embed="rId4"/>
          <a:srcRect l="0" r="0" t="0" b="0"/>
          <a:stretch/>
        </p:blipFill>
        <p:spPr>
          <a:xfrm>
            <a:off x="5943600" y="3245206"/>
            <a:ext cx="304495" cy="304495"/>
          </a:xfrm>
          <a:prstGeom prst="rect">
            <a:avLst/>
          </a:prstGeom>
        </p:spPr>
      </p:pic>
      <p:sp>
        <p:nvSpPr>
          <p:cNvPr id="26" name="Text 20"/>
          <p:cNvSpPr txBox="1"/>
          <p:nvPr/>
        </p:nvSpPr>
        <p:spPr>
          <a:xfrm>
            <a:off x="5715000" y="3840480"/>
            <a:ext cx="886054" cy="228600"/>
          </a:xfrm>
          <a:prstGeom prst="rect">
            <a:avLst/>
          </a:prstGeom>
          <a:noFill/>
          <a:ln/>
        </p:spPr>
        <p:txBody>
          <a:bodyPr wrap="square" lIns="0" tIns="0" rIns="0" bIns="0" rtlCol="0" anchor="ctr"/>
          <a:lstStyle/>
          <a:p>
            <a:pPr algn="ctr" indent="0" marL="0">
              <a:buNone/>
            </a:pPr>
            <a:r>
              <a:rPr lang="en-US" sz="1200" b="1" dirty="0">
                <a:solidFill>
                  <a:srgbClr val="FFFFFF"/>
                </a:solidFill>
                <a:latin typeface="Noto Sans JP" pitchFamily="34" charset="0"/>
                <a:ea typeface="Noto Sans JP" pitchFamily="34" charset="-122"/>
                <a:cs typeface="Noto Sans JP" pitchFamily="34" charset="-120"/>
              </a:rPr>
              <a:t>統合と要約</a:t>
            </a:r>
            <a:endParaRPr lang="en-US" sz="1200" dirty="0"/>
          </a:p>
        </p:txBody>
      </p:sp>
      <p:sp>
        <p:nvSpPr>
          <p:cNvPr id="27" name="Text 21"/>
          <p:cNvSpPr txBox="1"/>
          <p:nvPr/>
        </p:nvSpPr>
        <p:spPr>
          <a:xfrm>
            <a:off x="5351069" y="4290365"/>
            <a:ext cx="1581912" cy="534010"/>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収集した情報を蒸留（Distillation）し、重複を排除して要点を統合します。</a:t>
            </a:r>
            <a:endParaRPr lang="en-US" sz="900" dirty="0"/>
          </a:p>
        </p:txBody>
      </p:sp>
      <p:sp>
        <p:nvSpPr>
          <p:cNvPr id="28" name="Shape 22"/>
          <p:cNvSpPr/>
          <p:nvPr/>
        </p:nvSpPr>
        <p:spPr>
          <a:xfrm>
            <a:off x="5905195" y="2638044"/>
            <a:ext cx="381305" cy="381305"/>
          </a:xfrm>
          <a:prstGeom prst="ellipse">
            <a:avLst/>
          </a:prstGeom>
          <a:solidFill>
            <a:srgbClr val="0F172A"/>
          </a:solidFill>
          <a:ln w="25400">
            <a:solidFill>
              <a:srgbClr val="8B5CF6"/>
            </a:solidFill>
            <a:prstDash val="solid"/>
          </a:ln>
        </p:spPr>
      </p:sp>
      <p:sp>
        <p:nvSpPr>
          <p:cNvPr id="29" name="Text 23"/>
          <p:cNvSpPr txBox="1"/>
          <p:nvPr/>
        </p:nvSpPr>
        <p:spPr>
          <a:xfrm>
            <a:off x="6014923" y="2728570"/>
            <a:ext cx="271577" cy="200254"/>
          </a:xfrm>
          <a:prstGeom prst="rect">
            <a:avLst/>
          </a:prstGeom>
          <a:noFill/>
          <a:ln/>
        </p:spPr>
        <p:txBody>
          <a:bodyPr wrap="square" lIns="0" tIns="0" rIns="0" bIns="0" rtlCol="0" anchor="ctr"/>
          <a:lstStyle/>
          <a:p>
            <a:pPr algn="ctr" indent="0" marL="0">
              <a:buNone/>
            </a:pPr>
            <a:r>
              <a:rPr lang="en-US" sz="1000" b="1" dirty="0">
                <a:solidFill>
                  <a:srgbClr val="8B5CF6"/>
                </a:solidFill>
                <a:latin typeface="Noto Sans JP" pitchFamily="34" charset="0"/>
                <a:ea typeface="Noto Sans JP" pitchFamily="34" charset="-122"/>
                <a:cs typeface="Noto Sans JP" pitchFamily="34" charset="-120"/>
              </a:rPr>
              <a:t>03</a:t>
            </a:r>
            <a:endParaRPr lang="en-US" sz="1000" dirty="0"/>
          </a:p>
        </p:txBody>
      </p:sp>
      <p:sp>
        <p:nvSpPr>
          <p:cNvPr id="30" name="Shape 24"/>
          <p:cNvSpPr/>
          <p:nvPr/>
        </p:nvSpPr>
        <p:spPr>
          <a:xfrm>
            <a:off x="7334402" y="2781605"/>
            <a:ext cx="1904695" cy="2286000"/>
          </a:xfrm>
          <a:prstGeom prst="roundRect">
            <a:avLst>
              <a:gd name="adj" fmla="val 3841"/>
            </a:avLst>
          </a:prstGeom>
          <a:solidFill>
            <a:srgbClr val="1E293B">
              <a:alpha val="80000"/>
            </a:srgbClr>
          </a:solidFill>
          <a:ln w="50800">
            <a:solidFill>
              <a:srgbClr val="D946EF"/>
            </a:solidFill>
            <a:prstDash val="solid"/>
          </a:ln>
          <a:effectLst>
            <a:outerShdw sx="100000" sy="100000" kx="0" ky="0" algn="bl" rotWithShape="0" blurRad="139700" dist="101600" dir="5400000">
              <a:srgbClr val="000000">
                <a:alpha val="30000"/>
              </a:srgbClr>
            </a:outerShdw>
          </a:effectLst>
        </p:spPr>
      </p:sp>
      <p:sp>
        <p:nvSpPr>
          <p:cNvPr id="31" name="Shape 25"/>
          <p:cNvSpPr/>
          <p:nvPr/>
        </p:nvSpPr>
        <p:spPr>
          <a:xfrm>
            <a:off x="7981798" y="3238805"/>
            <a:ext cx="609905" cy="323698"/>
          </a:xfrm>
          <a:prstGeom prst="roundRect">
            <a:avLst>
              <a:gd name="adj" fmla="val 99701"/>
            </a:avLst>
          </a:prstGeom>
          <a:solidFill>
            <a:srgbClr val="D946EF">
              <a:alpha val="10000"/>
            </a:srgbClr>
          </a:solidFill>
          <a:ln/>
        </p:spPr>
      </p:sp>
      <p:pic>
        <p:nvPicPr>
          <p:cNvPr id="32" name="Image 4" descr="preencoded.png">    </p:cNvPr>
          <p:cNvPicPr>
            <a:picLocks noChangeAspect="1"/>
          </p:cNvPicPr>
          <p:nvPr/>
        </p:nvPicPr>
        <p:blipFill>
          <a:blip r:embed="rId5"/>
          <a:srcRect l="-50" r="-50" t="0" b="0"/>
          <a:stretch/>
        </p:blipFill>
        <p:spPr>
          <a:xfrm>
            <a:off x="8172907" y="3245206"/>
            <a:ext cx="228600" cy="304495"/>
          </a:xfrm>
          <a:prstGeom prst="rect">
            <a:avLst/>
          </a:prstGeom>
        </p:spPr>
      </p:pic>
      <p:sp>
        <p:nvSpPr>
          <p:cNvPr id="33" name="Text 26"/>
          <p:cNvSpPr txBox="1"/>
          <p:nvPr/>
        </p:nvSpPr>
        <p:spPr>
          <a:xfrm>
            <a:off x="7906817" y="3840480"/>
            <a:ext cx="876910" cy="228600"/>
          </a:xfrm>
          <a:prstGeom prst="rect">
            <a:avLst/>
          </a:prstGeom>
          <a:noFill/>
          <a:ln/>
        </p:spPr>
        <p:txBody>
          <a:bodyPr wrap="square" lIns="0" tIns="0" rIns="0" bIns="0" rtlCol="0" anchor="ctr"/>
          <a:lstStyle/>
          <a:p>
            <a:pPr algn="ctr" indent="0" marL="0">
              <a:buNone/>
            </a:pPr>
            <a:r>
              <a:rPr lang="en-US" sz="1200" b="1" dirty="0">
                <a:solidFill>
                  <a:srgbClr val="FFFFFF"/>
                </a:solidFill>
                <a:latin typeface="Noto Sans JP" pitchFamily="34" charset="0"/>
                <a:ea typeface="Noto Sans JP" pitchFamily="34" charset="-122"/>
                <a:cs typeface="Noto Sans JP" pitchFamily="34" charset="-120"/>
              </a:rPr>
              <a:t>ページ生成</a:t>
            </a:r>
            <a:endParaRPr lang="en-US" sz="1200" dirty="0"/>
          </a:p>
        </p:txBody>
      </p:sp>
      <p:sp>
        <p:nvSpPr>
          <p:cNvPr id="34" name="Text 27"/>
          <p:cNvSpPr txBox="1"/>
          <p:nvPr/>
        </p:nvSpPr>
        <p:spPr>
          <a:xfrm>
            <a:off x="7545629" y="4290365"/>
            <a:ext cx="1571854" cy="534010"/>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統合された知見に基づき、構造化された「Sparkpage」をリアルタイム生成します。</a:t>
            </a:r>
            <a:endParaRPr lang="en-US" sz="900" dirty="0"/>
          </a:p>
        </p:txBody>
      </p:sp>
      <p:sp>
        <p:nvSpPr>
          <p:cNvPr id="35" name="Shape 28"/>
          <p:cNvSpPr/>
          <p:nvPr/>
        </p:nvSpPr>
        <p:spPr>
          <a:xfrm>
            <a:off x="8096098" y="2638044"/>
            <a:ext cx="381305" cy="381305"/>
          </a:xfrm>
          <a:prstGeom prst="ellipse">
            <a:avLst/>
          </a:prstGeom>
          <a:solidFill>
            <a:srgbClr val="0F172A"/>
          </a:solidFill>
          <a:ln w="25400">
            <a:solidFill>
              <a:srgbClr val="D946EF"/>
            </a:solidFill>
            <a:prstDash val="solid"/>
          </a:ln>
        </p:spPr>
      </p:sp>
      <p:sp>
        <p:nvSpPr>
          <p:cNvPr id="36" name="Text 29"/>
          <p:cNvSpPr txBox="1"/>
          <p:nvPr/>
        </p:nvSpPr>
        <p:spPr>
          <a:xfrm>
            <a:off x="8205826" y="2728570"/>
            <a:ext cx="271577" cy="200254"/>
          </a:xfrm>
          <a:prstGeom prst="rect">
            <a:avLst/>
          </a:prstGeom>
          <a:noFill/>
          <a:ln/>
        </p:spPr>
        <p:txBody>
          <a:bodyPr wrap="square" lIns="0" tIns="0" rIns="0" bIns="0" rtlCol="0" anchor="ctr"/>
          <a:lstStyle/>
          <a:p>
            <a:pPr algn="ctr" indent="0" marL="0">
              <a:buNone/>
            </a:pPr>
            <a:r>
              <a:rPr lang="en-US" sz="1000" b="1" dirty="0">
                <a:solidFill>
                  <a:srgbClr val="D946EF"/>
                </a:solidFill>
                <a:latin typeface="Noto Sans JP" pitchFamily="34" charset="0"/>
                <a:ea typeface="Noto Sans JP" pitchFamily="34" charset="-122"/>
                <a:cs typeface="Noto Sans JP" pitchFamily="34" charset="-120"/>
              </a:rPr>
              <a:t>04</a:t>
            </a:r>
            <a:endParaRPr lang="en-US" sz="1000" dirty="0"/>
          </a:p>
        </p:txBody>
      </p:sp>
      <p:sp>
        <p:nvSpPr>
          <p:cNvPr id="37" name="Shape 30"/>
          <p:cNvSpPr/>
          <p:nvPr/>
        </p:nvSpPr>
        <p:spPr>
          <a:xfrm>
            <a:off x="9525305" y="2781605"/>
            <a:ext cx="1904695" cy="2286000"/>
          </a:xfrm>
          <a:prstGeom prst="roundRect">
            <a:avLst>
              <a:gd name="adj" fmla="val 3841"/>
            </a:avLst>
          </a:prstGeom>
          <a:solidFill>
            <a:srgbClr val="1E293B">
              <a:alpha val="80000"/>
            </a:srgbClr>
          </a:solidFill>
          <a:ln w="50800">
            <a:solidFill>
              <a:srgbClr val="F43F5E"/>
            </a:solidFill>
            <a:prstDash val="solid"/>
          </a:ln>
          <a:effectLst>
            <a:outerShdw sx="100000" sy="100000" kx="0" ky="0" algn="bl" rotWithShape="0" blurRad="139700" dist="101600" dir="5400000">
              <a:srgbClr val="000000">
                <a:alpha val="30000"/>
              </a:srgbClr>
            </a:outerShdw>
          </a:effectLst>
        </p:spPr>
      </p:sp>
      <p:sp>
        <p:nvSpPr>
          <p:cNvPr id="38" name="Shape 31"/>
          <p:cNvSpPr/>
          <p:nvPr/>
        </p:nvSpPr>
        <p:spPr>
          <a:xfrm>
            <a:off x="10172700" y="3238805"/>
            <a:ext cx="609905" cy="323698"/>
          </a:xfrm>
          <a:prstGeom prst="roundRect">
            <a:avLst>
              <a:gd name="adj" fmla="val 99701"/>
            </a:avLst>
          </a:prstGeom>
          <a:solidFill>
            <a:srgbClr val="F43F5E">
              <a:alpha val="10000"/>
            </a:srgbClr>
          </a:solidFill>
          <a:ln/>
        </p:spPr>
      </p:sp>
      <p:pic>
        <p:nvPicPr>
          <p:cNvPr id="39" name="Image 5" descr="preencoded.png">    </p:cNvPr>
          <p:cNvPicPr>
            <a:picLocks noChangeAspect="1"/>
          </p:cNvPicPr>
          <p:nvPr/>
        </p:nvPicPr>
        <p:blipFill>
          <a:blip r:embed="rId6"/>
          <a:srcRect l="-90" r="-90" t="0" b="0"/>
          <a:stretch/>
        </p:blipFill>
        <p:spPr>
          <a:xfrm>
            <a:off x="10287000" y="3245206"/>
            <a:ext cx="381305" cy="304495"/>
          </a:xfrm>
          <a:prstGeom prst="rect">
            <a:avLst/>
          </a:prstGeom>
        </p:spPr>
      </p:pic>
      <p:sp>
        <p:nvSpPr>
          <p:cNvPr id="40" name="Text 32"/>
          <p:cNvSpPr txBox="1"/>
          <p:nvPr/>
        </p:nvSpPr>
        <p:spPr>
          <a:xfrm>
            <a:off x="9945929" y="3840480"/>
            <a:ext cx="1181405" cy="228600"/>
          </a:xfrm>
          <a:prstGeom prst="rect">
            <a:avLst/>
          </a:prstGeom>
          <a:noFill/>
          <a:ln/>
        </p:spPr>
        <p:txBody>
          <a:bodyPr wrap="square" lIns="0" tIns="0" rIns="0" bIns="0" rtlCol="0" anchor="ctr"/>
          <a:lstStyle/>
          <a:p>
            <a:pPr algn="ctr" indent="0" marL="0">
              <a:buNone/>
            </a:pPr>
            <a:r>
              <a:rPr lang="en-US" sz="1200" b="1" dirty="0">
                <a:solidFill>
                  <a:srgbClr val="FFFFFF"/>
                </a:solidFill>
                <a:latin typeface="Noto Sans JP" pitchFamily="34" charset="0"/>
                <a:ea typeface="Noto Sans JP" pitchFamily="34" charset="-122"/>
                <a:cs typeface="Noto Sans JP" pitchFamily="34" charset="-120"/>
              </a:rPr>
              <a:t>AIコパイロット</a:t>
            </a:r>
            <a:endParaRPr lang="en-US" sz="1200" dirty="0"/>
          </a:p>
        </p:txBody>
      </p:sp>
      <p:sp>
        <p:nvSpPr>
          <p:cNvPr id="41" name="Text 33"/>
          <p:cNvSpPr txBox="1"/>
          <p:nvPr/>
        </p:nvSpPr>
        <p:spPr>
          <a:xfrm>
            <a:off x="9735617" y="4290365"/>
            <a:ext cx="1571854" cy="534010"/>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生成されたページに対話型のAIアシスタントを組み込み、深掘りを可能にします。</a:t>
            </a:r>
            <a:endParaRPr lang="en-US" sz="900" dirty="0"/>
          </a:p>
        </p:txBody>
      </p:sp>
      <p:sp>
        <p:nvSpPr>
          <p:cNvPr id="42" name="Shape 34"/>
          <p:cNvSpPr/>
          <p:nvPr/>
        </p:nvSpPr>
        <p:spPr>
          <a:xfrm>
            <a:off x="10287000" y="2638044"/>
            <a:ext cx="381305" cy="381305"/>
          </a:xfrm>
          <a:prstGeom prst="ellipse">
            <a:avLst/>
          </a:prstGeom>
          <a:solidFill>
            <a:srgbClr val="0F172A"/>
          </a:solidFill>
          <a:ln w="25400">
            <a:solidFill>
              <a:srgbClr val="F43F5E"/>
            </a:solidFill>
            <a:prstDash val="solid"/>
          </a:ln>
        </p:spPr>
      </p:sp>
      <p:sp>
        <p:nvSpPr>
          <p:cNvPr id="43" name="Text 35"/>
          <p:cNvSpPr txBox="1"/>
          <p:nvPr/>
        </p:nvSpPr>
        <p:spPr>
          <a:xfrm>
            <a:off x="10395814" y="2728570"/>
            <a:ext cx="271577" cy="200254"/>
          </a:xfrm>
          <a:prstGeom prst="rect">
            <a:avLst/>
          </a:prstGeom>
          <a:noFill/>
          <a:ln/>
        </p:spPr>
        <p:txBody>
          <a:bodyPr wrap="square" lIns="0" tIns="0" rIns="0" bIns="0" rtlCol="0" anchor="ctr"/>
          <a:lstStyle/>
          <a:p>
            <a:pPr algn="ctr" indent="0" marL="0">
              <a:buNone/>
            </a:pPr>
            <a:r>
              <a:rPr lang="en-US" sz="1000" b="1" dirty="0">
                <a:solidFill>
                  <a:srgbClr val="F43F5E"/>
                </a:solidFill>
                <a:latin typeface="Noto Sans JP" pitchFamily="34" charset="0"/>
                <a:ea typeface="Noto Sans JP" pitchFamily="34" charset="-122"/>
                <a:cs typeface="Noto Sans JP" pitchFamily="34" charset="-120"/>
              </a:rPr>
              <a:t>05</a:t>
            </a:r>
            <a:endParaRPr lang="en-US" sz="1000" dirty="0"/>
          </a:p>
        </p:txBody>
      </p:sp>
      <p:pic>
        <p:nvPicPr>
          <p:cNvPr id="44" name="Image 6" descr="preencoded.png">    </p:cNvPr>
          <p:cNvPicPr>
            <a:picLocks noChangeAspect="1"/>
          </p:cNvPicPr>
          <p:nvPr/>
        </p:nvPicPr>
        <p:blipFill>
          <a:blip r:embed="rId7"/>
          <a:srcRect l="-1923" r="-1923" t="0" b="0"/>
          <a:stretch/>
        </p:blipFill>
        <p:spPr>
          <a:xfrm>
            <a:off x="2670962" y="3215945"/>
            <a:ext cx="123444" cy="190195"/>
          </a:xfrm>
          <a:prstGeom prst="rect">
            <a:avLst/>
          </a:prstGeom>
        </p:spPr>
      </p:pic>
      <p:pic>
        <p:nvPicPr>
          <p:cNvPr id="45" name="Image 7" descr="preencoded.png">    </p:cNvPr>
          <p:cNvPicPr>
            <a:picLocks noChangeAspect="1"/>
          </p:cNvPicPr>
          <p:nvPr/>
        </p:nvPicPr>
        <p:blipFill>
          <a:blip r:embed="rId8"/>
          <a:srcRect l="-1923" r="-1923" t="0" b="0"/>
          <a:stretch/>
        </p:blipFill>
        <p:spPr>
          <a:xfrm>
            <a:off x="4880153" y="3215945"/>
            <a:ext cx="123444" cy="190195"/>
          </a:xfrm>
          <a:prstGeom prst="rect">
            <a:avLst/>
          </a:prstGeom>
        </p:spPr>
      </p:pic>
      <p:pic>
        <p:nvPicPr>
          <p:cNvPr id="46" name="Image 8" descr="preencoded.png">    </p:cNvPr>
          <p:cNvPicPr>
            <a:picLocks noChangeAspect="1"/>
          </p:cNvPicPr>
          <p:nvPr/>
        </p:nvPicPr>
        <p:blipFill>
          <a:blip r:embed="rId9"/>
          <a:srcRect l="-1923" r="-1923" t="0" b="0"/>
          <a:stretch/>
        </p:blipFill>
        <p:spPr>
          <a:xfrm>
            <a:off x="7090258" y="3215945"/>
            <a:ext cx="123444" cy="190195"/>
          </a:xfrm>
          <a:prstGeom prst="rect">
            <a:avLst/>
          </a:prstGeom>
        </p:spPr>
      </p:pic>
      <p:pic>
        <p:nvPicPr>
          <p:cNvPr id="47" name="Image 9" descr="preencoded.png">    </p:cNvPr>
          <p:cNvPicPr>
            <a:picLocks noChangeAspect="1"/>
          </p:cNvPicPr>
          <p:nvPr/>
        </p:nvPicPr>
        <p:blipFill>
          <a:blip r:embed="rId10"/>
          <a:srcRect l="-1923" r="-1923" t="0" b="0"/>
          <a:stretch/>
        </p:blipFill>
        <p:spPr>
          <a:xfrm>
            <a:off x="9300362" y="3215945"/>
            <a:ext cx="123444" cy="1901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2438705" y="-2857500"/>
            <a:ext cx="6667805" cy="6667805"/>
          </a:xfrm>
          <a:prstGeom prst="ellipse">
            <a:avLst/>
          </a:prstGeom>
          <a:solidFill>
            <a:srgbClr val="3B82F6">
              <a:alpha val="10000"/>
            </a:srgbClr>
          </a:solidFill>
          <a:ln/>
        </p:spPr>
      </p:sp>
      <p:sp>
        <p:nvSpPr>
          <p:cNvPr id="5" name="Shape 3"/>
          <p:cNvSpPr/>
          <p:nvPr/>
        </p:nvSpPr>
        <p:spPr>
          <a:xfrm>
            <a:off x="5257800" y="3047695"/>
            <a:ext cx="5715000" cy="5715000"/>
          </a:xfrm>
          <a:prstGeom prst="ellipse">
            <a:avLst/>
          </a:prstGeom>
          <a:solidFill>
            <a:srgbClr val="10B981">
              <a:alpha val="10000"/>
            </a:srgbClr>
          </a:solidFill>
          <a:ln/>
        </p:spPr>
      </p:sp>
      <p:sp>
        <p:nvSpPr>
          <p:cNvPr id="6" name="Shape 4"/>
          <p:cNvSpPr/>
          <p:nvPr/>
        </p:nvSpPr>
        <p:spPr>
          <a:xfrm>
            <a:off x="571500" y="982066"/>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0" r="0" t="0" b="0"/>
          <a:stretch/>
        </p:blipFill>
        <p:spPr>
          <a:xfrm>
            <a:off x="571500" y="457200"/>
            <a:ext cx="304495" cy="304495"/>
          </a:xfrm>
          <a:prstGeom prst="rect">
            <a:avLst/>
          </a:prstGeom>
        </p:spPr>
      </p:pic>
      <p:sp>
        <p:nvSpPr>
          <p:cNvPr id="8" name="Text 5"/>
          <p:cNvSpPr txBox="1"/>
          <p:nvPr/>
        </p:nvSpPr>
        <p:spPr>
          <a:xfrm>
            <a:off x="1019556" y="390449"/>
            <a:ext cx="3886200"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AIモデル構成とツール統合</a:t>
            </a:r>
            <a:endParaRPr lang="en-US" sz="2400" dirty="0"/>
          </a:p>
        </p:txBody>
      </p:sp>
      <p:sp>
        <p:nvSpPr>
          <p:cNvPr id="9" name="Text 6"/>
          <p:cNvSpPr txBox="1"/>
          <p:nvPr/>
        </p:nvSpPr>
        <p:spPr>
          <a:xfrm>
            <a:off x="8421624" y="590702"/>
            <a:ext cx="3300984"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MoE（混合エキスパート）構成による最適化と拡張性</a:t>
            </a:r>
            <a:endParaRPr lang="en-US" sz="1000" dirty="0"/>
          </a:p>
        </p:txBody>
      </p:sp>
      <p:sp>
        <p:nvSpPr>
          <p:cNvPr id="10" name="Shape 7"/>
          <p:cNvSpPr/>
          <p:nvPr/>
        </p:nvSpPr>
        <p:spPr>
          <a:xfrm>
            <a:off x="571500" y="1276502"/>
            <a:ext cx="5410505" cy="2657246"/>
          </a:xfrm>
          <a:prstGeom prst="roundRect">
            <a:avLst>
              <a:gd name="adj" fmla="val 2467"/>
            </a:avLst>
          </a:prstGeom>
          <a:solidFill>
            <a:srgbClr val="1E293B">
              <a:alpha val="60000"/>
            </a:srgbClr>
          </a:solidFill>
          <a:ln w="12700">
            <a:solidFill>
              <a:srgbClr val="FFFFFF">
                <a:alpha val="8000"/>
              </a:srgbClr>
            </a:solidFill>
            <a:prstDash val="solid"/>
          </a:ln>
        </p:spPr>
      </p:sp>
      <p:sp>
        <p:nvSpPr>
          <p:cNvPr id="11" name="Shape 8"/>
          <p:cNvSpPr/>
          <p:nvPr/>
        </p:nvSpPr>
        <p:spPr>
          <a:xfrm>
            <a:off x="571500" y="1276502"/>
            <a:ext cx="5391302" cy="38405"/>
          </a:xfrm>
          <a:prstGeom prst="rect">
            <a:avLst/>
          </a:prstGeom>
          <a:solidFill>
            <a:srgbClr val="60A5FA">
              <a:alpha val="80000"/>
            </a:srgbClr>
          </a:solidFill>
          <a:ln/>
        </p:spPr>
      </p:sp>
      <p:sp>
        <p:nvSpPr>
          <p:cNvPr id="12" name="Shape 9"/>
          <p:cNvSpPr/>
          <p:nvPr/>
        </p:nvSpPr>
        <p:spPr>
          <a:xfrm>
            <a:off x="6210605" y="1276502"/>
            <a:ext cx="5410505" cy="2657246"/>
          </a:xfrm>
          <a:prstGeom prst="roundRect">
            <a:avLst>
              <a:gd name="adj" fmla="val 2467"/>
            </a:avLst>
          </a:prstGeom>
          <a:solidFill>
            <a:srgbClr val="1E293B">
              <a:alpha val="60000"/>
            </a:srgbClr>
          </a:solidFill>
          <a:ln w="12700">
            <a:solidFill>
              <a:srgbClr val="FFFFFF">
                <a:alpha val="8000"/>
              </a:srgbClr>
            </a:solidFill>
            <a:prstDash val="solid"/>
          </a:ln>
        </p:spPr>
      </p:sp>
      <p:sp>
        <p:nvSpPr>
          <p:cNvPr id="13" name="Shape 10"/>
          <p:cNvSpPr/>
          <p:nvPr/>
        </p:nvSpPr>
        <p:spPr>
          <a:xfrm>
            <a:off x="6210605" y="1276502"/>
            <a:ext cx="5391302" cy="38405"/>
          </a:xfrm>
          <a:prstGeom prst="rect">
            <a:avLst/>
          </a:prstGeom>
          <a:solidFill>
            <a:srgbClr val="34D399">
              <a:alpha val="80000"/>
            </a:srgbClr>
          </a:solidFill>
          <a:ln/>
        </p:spPr>
      </p:sp>
      <p:sp>
        <p:nvSpPr>
          <p:cNvPr id="14" name="Shape 11"/>
          <p:cNvSpPr/>
          <p:nvPr/>
        </p:nvSpPr>
        <p:spPr>
          <a:xfrm>
            <a:off x="571500" y="4160520"/>
            <a:ext cx="5410505" cy="2657246"/>
          </a:xfrm>
          <a:prstGeom prst="roundRect">
            <a:avLst>
              <a:gd name="adj" fmla="val 2467"/>
            </a:avLst>
          </a:prstGeom>
          <a:solidFill>
            <a:srgbClr val="1E293B">
              <a:alpha val="60000"/>
            </a:srgbClr>
          </a:solidFill>
          <a:ln w="12700">
            <a:solidFill>
              <a:srgbClr val="FFFFFF">
                <a:alpha val="8000"/>
              </a:srgbClr>
            </a:solidFill>
            <a:prstDash val="solid"/>
          </a:ln>
        </p:spPr>
      </p:sp>
      <p:sp>
        <p:nvSpPr>
          <p:cNvPr id="15" name="Shape 12"/>
          <p:cNvSpPr/>
          <p:nvPr/>
        </p:nvSpPr>
        <p:spPr>
          <a:xfrm>
            <a:off x="571500" y="4160520"/>
            <a:ext cx="5391302" cy="38405"/>
          </a:xfrm>
          <a:prstGeom prst="rect">
            <a:avLst/>
          </a:prstGeom>
          <a:solidFill>
            <a:srgbClr val="A78BFA">
              <a:alpha val="80000"/>
            </a:srgbClr>
          </a:solidFill>
          <a:ln/>
        </p:spPr>
      </p:sp>
      <p:sp>
        <p:nvSpPr>
          <p:cNvPr id="16" name="Shape 13"/>
          <p:cNvSpPr/>
          <p:nvPr/>
        </p:nvSpPr>
        <p:spPr>
          <a:xfrm>
            <a:off x="6210605" y="4160520"/>
            <a:ext cx="5410505" cy="2657246"/>
          </a:xfrm>
          <a:prstGeom prst="roundRect">
            <a:avLst>
              <a:gd name="adj" fmla="val 2467"/>
            </a:avLst>
          </a:prstGeom>
          <a:solidFill>
            <a:srgbClr val="1E293B">
              <a:alpha val="60000"/>
            </a:srgbClr>
          </a:solidFill>
          <a:ln w="12700">
            <a:solidFill>
              <a:srgbClr val="FFFFFF">
                <a:alpha val="8000"/>
              </a:srgbClr>
            </a:solidFill>
            <a:prstDash val="solid"/>
          </a:ln>
        </p:spPr>
      </p:sp>
      <p:sp>
        <p:nvSpPr>
          <p:cNvPr id="17" name="Shape 14"/>
          <p:cNvSpPr/>
          <p:nvPr/>
        </p:nvSpPr>
        <p:spPr>
          <a:xfrm>
            <a:off x="6210605" y="4160520"/>
            <a:ext cx="5391302" cy="38405"/>
          </a:xfrm>
          <a:prstGeom prst="rect">
            <a:avLst/>
          </a:prstGeom>
          <a:solidFill>
            <a:srgbClr val="FB7185">
              <a:alpha val="80000"/>
            </a:srgbClr>
          </a:solidFill>
          <a:ln/>
        </p:spPr>
      </p:sp>
      <p:pic>
        <p:nvPicPr>
          <p:cNvPr id="18" name="Image 1" descr="preencoded.png">    </p:cNvPr>
          <p:cNvPicPr>
            <a:picLocks noChangeAspect="1"/>
          </p:cNvPicPr>
          <p:nvPr/>
        </p:nvPicPr>
        <p:blipFill>
          <a:blip r:embed="rId2">
            <a:alphaModFix amt="5000"/>
          </a:blip>
          <a:srcRect l="0" r="0" t="0" b="0"/>
          <a:stretch/>
        </p:blipFill>
        <p:spPr>
          <a:xfrm>
            <a:off x="4401007" y="2350922"/>
            <a:ext cx="1762049" cy="1762049"/>
          </a:xfrm>
          <a:prstGeom prst="rect">
            <a:avLst/>
          </a:prstGeom>
        </p:spPr>
      </p:pic>
      <p:pic>
        <p:nvPicPr>
          <p:cNvPr id="19" name="Image 2" descr="preencoded.png">    </p:cNvPr>
          <p:cNvPicPr>
            <a:picLocks noChangeAspect="1"/>
          </p:cNvPicPr>
          <p:nvPr/>
        </p:nvPicPr>
        <p:blipFill>
          <a:blip r:embed="rId3">
            <a:alphaModFix amt="5000"/>
          </a:blip>
          <a:srcRect l="0" r="0" t="0" b="0"/>
          <a:stretch/>
        </p:blipFill>
        <p:spPr>
          <a:xfrm>
            <a:off x="10039198" y="2350922"/>
            <a:ext cx="1762049" cy="1762049"/>
          </a:xfrm>
          <a:prstGeom prst="rect">
            <a:avLst/>
          </a:prstGeom>
        </p:spPr>
      </p:pic>
      <p:pic>
        <p:nvPicPr>
          <p:cNvPr id="20" name="Image 3" descr="preencoded.png">    </p:cNvPr>
          <p:cNvPicPr>
            <a:picLocks noChangeAspect="1"/>
          </p:cNvPicPr>
          <p:nvPr/>
        </p:nvPicPr>
        <p:blipFill>
          <a:blip r:embed="rId4">
            <a:alphaModFix amt="5000"/>
          </a:blip>
          <a:srcRect l="-2110" r="-2110" t="0" b="0"/>
          <a:stretch/>
        </p:blipFill>
        <p:spPr>
          <a:xfrm>
            <a:off x="4581144" y="5264201"/>
            <a:ext cx="1580998" cy="1733702"/>
          </a:xfrm>
          <a:prstGeom prst="rect">
            <a:avLst/>
          </a:prstGeom>
        </p:spPr>
      </p:pic>
      <p:pic>
        <p:nvPicPr>
          <p:cNvPr id="21" name="Image 4" descr="preencoded.png">    </p:cNvPr>
          <p:cNvPicPr>
            <a:picLocks noChangeAspect="1"/>
          </p:cNvPicPr>
          <p:nvPr/>
        </p:nvPicPr>
        <p:blipFill>
          <a:blip r:embed="rId5">
            <a:alphaModFix amt="5000"/>
          </a:blip>
          <a:srcRect l="0" r="0" t="0" b="0"/>
          <a:stretch/>
        </p:blipFill>
        <p:spPr>
          <a:xfrm>
            <a:off x="10039198" y="5234940"/>
            <a:ext cx="1762049" cy="1762049"/>
          </a:xfrm>
          <a:prstGeom prst="rect">
            <a:avLst/>
          </a:prstGeom>
        </p:spPr>
      </p:pic>
      <p:pic>
        <p:nvPicPr>
          <p:cNvPr id="22" name="Image 5" descr="preencoded.png">    </p:cNvPr>
          <p:cNvPicPr>
            <a:picLocks noChangeAspect="1"/>
          </p:cNvPicPr>
          <p:nvPr/>
        </p:nvPicPr>
        <p:blipFill>
          <a:blip r:embed="rId6"/>
          <a:srcRect l="-33" r="-33" t="0" b="0"/>
          <a:stretch/>
        </p:blipFill>
        <p:spPr>
          <a:xfrm>
            <a:off x="933602" y="2905049"/>
            <a:ext cx="171907" cy="152705"/>
          </a:xfrm>
          <a:prstGeom prst="rect">
            <a:avLst/>
          </a:prstGeom>
        </p:spPr>
      </p:pic>
      <p:sp>
        <p:nvSpPr>
          <p:cNvPr id="23" name="Shape 15"/>
          <p:cNvSpPr/>
          <p:nvPr/>
        </p:nvSpPr>
        <p:spPr>
          <a:xfrm>
            <a:off x="866851" y="1580998"/>
            <a:ext cx="895198" cy="247802"/>
          </a:xfrm>
          <a:prstGeom prst="roundRect">
            <a:avLst>
              <a:gd name="adj" fmla="val 283849"/>
            </a:avLst>
          </a:prstGeom>
          <a:solidFill>
            <a:srgbClr val="FFFFFF">
              <a:alpha val="10000"/>
            </a:srgbClr>
          </a:solidFill>
          <a:ln/>
        </p:spPr>
      </p:sp>
      <p:sp>
        <p:nvSpPr>
          <p:cNvPr id="24" name="Text 16"/>
          <p:cNvSpPr txBox="1"/>
          <p:nvPr/>
        </p:nvSpPr>
        <p:spPr>
          <a:xfrm>
            <a:off x="981151" y="1619402"/>
            <a:ext cx="752551" cy="162763"/>
          </a:xfrm>
          <a:prstGeom prst="rect">
            <a:avLst/>
          </a:prstGeom>
          <a:noFill/>
          <a:ln/>
        </p:spPr>
        <p:txBody>
          <a:bodyPr wrap="square" lIns="0" tIns="0" rIns="0" bIns="0" rtlCol="0" anchor="ctr"/>
          <a:lstStyle/>
          <a:p>
            <a:pPr algn="l" indent="0" marL="0">
              <a:buNone/>
            </a:pPr>
            <a:r>
              <a:rPr lang="en-US" sz="900" b="1" dirty="0">
                <a:solidFill>
                  <a:srgbClr val="60A5FA"/>
                </a:solidFill>
                <a:latin typeface="Noto Sans JP" pitchFamily="34" charset="0"/>
                <a:ea typeface="Noto Sans JP" pitchFamily="34" charset="-122"/>
                <a:cs typeface="Noto Sans JP" pitchFamily="34" charset="-120"/>
              </a:rPr>
              <a:t>Core Engine</a:t>
            </a:r>
            <a:endParaRPr lang="en-US" sz="900" dirty="0"/>
          </a:p>
        </p:txBody>
      </p:sp>
      <p:sp>
        <p:nvSpPr>
          <p:cNvPr id="25" name="Text 17"/>
          <p:cNvSpPr txBox="1"/>
          <p:nvPr/>
        </p:nvSpPr>
        <p:spPr>
          <a:xfrm>
            <a:off x="866851" y="1772107"/>
            <a:ext cx="1028700" cy="1105510"/>
          </a:xfrm>
          <a:prstGeom prst="rect">
            <a:avLst/>
          </a:prstGeom>
          <a:noFill/>
          <a:ln/>
        </p:spPr>
        <p:txBody>
          <a:bodyPr wrap="square" lIns="0" tIns="0" rIns="0" bIns="0" rtlCol="0" anchor="ctr"/>
          <a:lstStyle/>
          <a:p>
            <a:pPr algn="l" indent="0" marL="0">
              <a:buNone/>
            </a:pPr>
            <a:r>
              <a:rPr lang="en-US" sz="6000" b="1" dirty="0">
                <a:solidFill>
                  <a:srgbClr val="60A5FA"/>
                </a:solidFill>
                <a:latin typeface="Noto Sans JP" pitchFamily="34" charset="0"/>
                <a:ea typeface="Noto Sans JP" pitchFamily="34" charset="-122"/>
                <a:cs typeface="Noto Sans JP" pitchFamily="34" charset="-120"/>
              </a:rPr>
              <a:t>9</a:t>
            </a:r>
            <a:endParaRPr lang="en-US" sz="6000" dirty="0"/>
          </a:p>
        </p:txBody>
      </p:sp>
      <p:sp>
        <p:nvSpPr>
          <p:cNvPr id="26" name="Shape 18"/>
          <p:cNvSpPr/>
          <p:nvPr/>
        </p:nvSpPr>
        <p:spPr>
          <a:xfrm>
            <a:off x="866851" y="2829154"/>
            <a:ext cx="304495" cy="304495"/>
          </a:xfrm>
          <a:prstGeom prst="roundRect">
            <a:avLst>
              <a:gd name="adj" fmla="val 75075"/>
            </a:avLst>
          </a:prstGeom>
          <a:solidFill>
            <a:srgbClr val="FFFFFF">
              <a:alpha val="10000"/>
            </a:srgbClr>
          </a:solidFill>
          <a:ln/>
        </p:spPr>
      </p:sp>
      <p:sp>
        <p:nvSpPr>
          <p:cNvPr id="27" name="Text 19"/>
          <p:cNvSpPr txBox="1"/>
          <p:nvPr/>
        </p:nvSpPr>
        <p:spPr>
          <a:xfrm>
            <a:off x="1285646" y="2838298"/>
            <a:ext cx="2248510" cy="277063"/>
          </a:xfrm>
          <a:prstGeom prst="rect">
            <a:avLst/>
          </a:prstGeom>
          <a:noFill/>
          <a:ln/>
        </p:spPr>
        <p:txBody>
          <a:bodyPr wrap="square" lIns="0" tIns="0" rIns="0" bIns="0" rtlCol="0" anchor="ctr"/>
          <a:lstStyle/>
          <a:p>
            <a:pPr algn="l" indent="0" marL="0">
              <a:buNone/>
            </a:pPr>
            <a:r>
              <a:rPr lang="en-US" sz="1500" b="1" dirty="0">
                <a:solidFill>
                  <a:srgbClr val="F8FAFC"/>
                </a:solidFill>
                <a:latin typeface="Noto Sans JP" pitchFamily="34" charset="0"/>
                <a:ea typeface="Noto Sans JP" pitchFamily="34" charset="-122"/>
                <a:cs typeface="Noto Sans JP" pitchFamily="34" charset="-120"/>
              </a:rPr>
              <a:t>混合エキスパート (MoE)</a:t>
            </a:r>
            <a:endParaRPr lang="en-US" sz="1500" dirty="0"/>
          </a:p>
        </p:txBody>
      </p:sp>
      <p:sp>
        <p:nvSpPr>
          <p:cNvPr id="28" name="Text 20"/>
          <p:cNvSpPr txBox="1"/>
          <p:nvPr/>
        </p:nvSpPr>
        <p:spPr>
          <a:xfrm>
            <a:off x="866851" y="3219602"/>
            <a:ext cx="4433926" cy="409651"/>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9つの異なる大規模言語モデル（LLM）を組み合わせ、タスクの性質に応じて最適なモデルを動的に選択・実行します。</a:t>
            </a:r>
            <a:endParaRPr lang="en-US" sz="1000" dirty="0"/>
          </a:p>
        </p:txBody>
      </p:sp>
      <p:sp>
        <p:nvSpPr>
          <p:cNvPr id="29" name="Text 21"/>
          <p:cNvSpPr txBox="1"/>
          <p:nvPr/>
        </p:nvSpPr>
        <p:spPr>
          <a:xfrm>
            <a:off x="1410919" y="2391156"/>
            <a:ext cx="962863" cy="333756"/>
          </a:xfrm>
          <a:prstGeom prst="rect">
            <a:avLst/>
          </a:prstGeom>
          <a:noFill/>
          <a:ln/>
        </p:spPr>
        <p:txBody>
          <a:bodyPr wrap="square" lIns="0" tIns="0" rIns="0" bIns="0" rtlCol="0" anchor="ctr"/>
          <a:lstStyle/>
          <a:p>
            <a:pPr algn="l" indent="0" marL="0">
              <a:buNone/>
            </a:pPr>
            <a:r>
              <a:rPr lang="en-US" sz="1800" dirty="0">
                <a:solidFill>
                  <a:srgbClr val="60A5FA">
                    <a:alpha val="80000"/>
                  </a:srgbClr>
                </a:solidFill>
                <a:latin typeface="Noto Sans JP" pitchFamily="34" charset="0"/>
                <a:ea typeface="Noto Sans JP" pitchFamily="34" charset="-122"/>
                <a:cs typeface="Noto Sans JP" pitchFamily="34" charset="-120"/>
              </a:rPr>
              <a:t>Models</a:t>
            </a:r>
            <a:endParaRPr lang="en-US" sz="1800" dirty="0"/>
          </a:p>
        </p:txBody>
      </p:sp>
      <p:pic>
        <p:nvPicPr>
          <p:cNvPr id="30" name="Image 6" descr="preencoded.png">    </p:cNvPr>
          <p:cNvPicPr>
            <a:picLocks noChangeAspect="1"/>
          </p:cNvPicPr>
          <p:nvPr/>
        </p:nvPicPr>
        <p:blipFill>
          <a:blip r:embed="rId7"/>
          <a:srcRect l="0" r="0" t="0" b="0"/>
          <a:stretch/>
        </p:blipFill>
        <p:spPr>
          <a:xfrm>
            <a:off x="6581851" y="2905049"/>
            <a:ext cx="152705" cy="152705"/>
          </a:xfrm>
          <a:prstGeom prst="rect">
            <a:avLst/>
          </a:prstGeom>
        </p:spPr>
      </p:pic>
      <p:sp>
        <p:nvSpPr>
          <p:cNvPr id="31" name="Shape 22"/>
          <p:cNvSpPr/>
          <p:nvPr/>
        </p:nvSpPr>
        <p:spPr>
          <a:xfrm>
            <a:off x="6505956" y="1580998"/>
            <a:ext cx="886054" cy="247802"/>
          </a:xfrm>
          <a:prstGeom prst="roundRect">
            <a:avLst>
              <a:gd name="adj" fmla="val 283849"/>
            </a:avLst>
          </a:prstGeom>
          <a:solidFill>
            <a:srgbClr val="FFFFFF">
              <a:alpha val="10000"/>
            </a:srgbClr>
          </a:solidFill>
          <a:ln/>
        </p:spPr>
      </p:sp>
      <p:sp>
        <p:nvSpPr>
          <p:cNvPr id="32" name="Text 23"/>
          <p:cNvSpPr txBox="1"/>
          <p:nvPr/>
        </p:nvSpPr>
        <p:spPr>
          <a:xfrm>
            <a:off x="6620256" y="1619402"/>
            <a:ext cx="743407" cy="162763"/>
          </a:xfrm>
          <a:prstGeom prst="rect">
            <a:avLst/>
          </a:prstGeom>
          <a:noFill/>
          <a:ln/>
        </p:spPr>
        <p:txBody>
          <a:bodyPr wrap="square" lIns="0" tIns="0" rIns="0" bIns="0" rtlCol="0" anchor="ctr"/>
          <a:lstStyle/>
          <a:p>
            <a:pPr algn="l" indent="0" marL="0">
              <a:buNone/>
            </a:pPr>
            <a:r>
              <a:rPr lang="en-US" sz="900" b="1" dirty="0">
                <a:solidFill>
                  <a:srgbClr val="34D399"/>
                </a:solidFill>
                <a:latin typeface="Noto Sans JP" pitchFamily="34" charset="0"/>
                <a:ea typeface="Noto Sans JP" pitchFamily="34" charset="-122"/>
                <a:cs typeface="Noto Sans JP" pitchFamily="34" charset="-120"/>
              </a:rPr>
              <a:t>Capabilities</a:t>
            </a:r>
            <a:endParaRPr lang="en-US" sz="900" dirty="0"/>
          </a:p>
        </p:txBody>
      </p:sp>
      <p:sp>
        <p:nvSpPr>
          <p:cNvPr id="33" name="Text 24"/>
          <p:cNvSpPr txBox="1"/>
          <p:nvPr/>
        </p:nvSpPr>
        <p:spPr>
          <a:xfrm>
            <a:off x="6505956" y="1772107"/>
            <a:ext cx="1476756" cy="1105510"/>
          </a:xfrm>
          <a:prstGeom prst="rect">
            <a:avLst/>
          </a:prstGeom>
          <a:noFill/>
          <a:ln/>
        </p:spPr>
        <p:txBody>
          <a:bodyPr wrap="square" lIns="0" tIns="0" rIns="0" bIns="0" rtlCol="0" anchor="ctr"/>
          <a:lstStyle/>
          <a:p>
            <a:pPr algn="l" indent="0" marL="0">
              <a:buNone/>
            </a:pPr>
            <a:r>
              <a:rPr lang="en-US" sz="6000" b="1" dirty="0">
                <a:solidFill>
                  <a:srgbClr val="34D399"/>
                </a:solidFill>
                <a:latin typeface="Noto Sans JP" pitchFamily="34" charset="0"/>
                <a:ea typeface="Noto Sans JP" pitchFamily="34" charset="-122"/>
                <a:cs typeface="Noto Sans JP" pitchFamily="34" charset="-120"/>
              </a:rPr>
              <a:t>80</a:t>
            </a:r>
            <a:endParaRPr lang="en-US" sz="6000" dirty="0"/>
          </a:p>
        </p:txBody>
      </p:sp>
      <p:sp>
        <p:nvSpPr>
          <p:cNvPr id="34" name="Shape 25"/>
          <p:cNvSpPr/>
          <p:nvPr/>
        </p:nvSpPr>
        <p:spPr>
          <a:xfrm>
            <a:off x="6505956" y="2829154"/>
            <a:ext cx="304495" cy="304495"/>
          </a:xfrm>
          <a:prstGeom prst="roundRect">
            <a:avLst>
              <a:gd name="adj" fmla="val 75075"/>
            </a:avLst>
          </a:prstGeom>
          <a:solidFill>
            <a:srgbClr val="FFFFFF">
              <a:alpha val="10000"/>
            </a:srgbClr>
          </a:solidFill>
          <a:ln/>
        </p:spPr>
      </p:sp>
      <p:sp>
        <p:nvSpPr>
          <p:cNvPr id="35" name="Text 26"/>
          <p:cNvSpPr txBox="1"/>
          <p:nvPr/>
        </p:nvSpPr>
        <p:spPr>
          <a:xfrm>
            <a:off x="6924751" y="2838298"/>
            <a:ext cx="1286561" cy="277063"/>
          </a:xfrm>
          <a:prstGeom prst="rect">
            <a:avLst/>
          </a:prstGeom>
          <a:noFill/>
          <a:ln/>
        </p:spPr>
        <p:txBody>
          <a:bodyPr wrap="square" lIns="0" tIns="0" rIns="0" bIns="0" rtlCol="0" anchor="ctr"/>
          <a:lstStyle/>
          <a:p>
            <a:pPr algn="l" indent="0" marL="0">
              <a:buNone/>
            </a:pPr>
            <a:r>
              <a:rPr lang="en-US" sz="1500" b="1" dirty="0">
                <a:solidFill>
                  <a:srgbClr val="F8FAFC"/>
                </a:solidFill>
                <a:latin typeface="Noto Sans JP" pitchFamily="34" charset="0"/>
                <a:ea typeface="Noto Sans JP" pitchFamily="34" charset="-122"/>
                <a:cs typeface="Noto Sans JP" pitchFamily="34" charset="-120"/>
              </a:rPr>
              <a:t>統合ツール群</a:t>
            </a:r>
            <a:endParaRPr lang="en-US" sz="1500" dirty="0"/>
          </a:p>
        </p:txBody>
      </p:sp>
      <p:sp>
        <p:nvSpPr>
          <p:cNvPr id="36" name="Text 27"/>
          <p:cNvSpPr txBox="1"/>
          <p:nvPr/>
        </p:nvSpPr>
        <p:spPr>
          <a:xfrm>
            <a:off x="6505956" y="3219602"/>
            <a:ext cx="4377233" cy="409651"/>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計算、検索、データ処理など、80以上の外部および内部ツールにアクセス権限を持ち、エージェントが自律的に活用します。</a:t>
            </a:r>
            <a:endParaRPr lang="en-US" sz="1000" dirty="0"/>
          </a:p>
        </p:txBody>
      </p:sp>
      <p:sp>
        <p:nvSpPr>
          <p:cNvPr id="37" name="Text 28"/>
          <p:cNvSpPr txBox="1"/>
          <p:nvPr/>
        </p:nvSpPr>
        <p:spPr>
          <a:xfrm>
            <a:off x="7498994" y="2391156"/>
            <a:ext cx="305410" cy="333756"/>
          </a:xfrm>
          <a:prstGeom prst="rect">
            <a:avLst/>
          </a:prstGeom>
          <a:noFill/>
          <a:ln/>
        </p:spPr>
        <p:txBody>
          <a:bodyPr wrap="square" lIns="0" tIns="0" rIns="0" bIns="0" rtlCol="0" anchor="ctr"/>
          <a:lstStyle/>
          <a:p>
            <a:pPr algn="l" indent="0" marL="0">
              <a:buNone/>
            </a:pPr>
            <a:r>
              <a:rPr lang="en-US" sz="1800" dirty="0">
                <a:solidFill>
                  <a:srgbClr val="34D399">
                    <a:alpha val="80000"/>
                  </a:srgbClr>
                </a:solidFill>
                <a:latin typeface="Noto Sans JP" pitchFamily="34" charset="0"/>
                <a:ea typeface="Noto Sans JP" pitchFamily="34" charset="-122"/>
                <a:cs typeface="Noto Sans JP" pitchFamily="34" charset="-120"/>
              </a:rPr>
              <a:t>+</a:t>
            </a:r>
            <a:endParaRPr lang="en-US" sz="1800" dirty="0"/>
          </a:p>
        </p:txBody>
      </p:sp>
      <p:pic>
        <p:nvPicPr>
          <p:cNvPr id="38" name="Image 7" descr="preencoded.png">    </p:cNvPr>
          <p:cNvPicPr>
            <a:picLocks noChangeAspect="1"/>
          </p:cNvPicPr>
          <p:nvPr/>
        </p:nvPicPr>
        <p:blipFill>
          <a:blip r:embed="rId8"/>
          <a:srcRect l="0" r="0" t="0" b="0"/>
          <a:stretch/>
        </p:blipFill>
        <p:spPr>
          <a:xfrm>
            <a:off x="942746" y="5789066"/>
            <a:ext cx="152705" cy="152705"/>
          </a:xfrm>
          <a:prstGeom prst="rect">
            <a:avLst/>
          </a:prstGeom>
        </p:spPr>
      </p:pic>
      <p:sp>
        <p:nvSpPr>
          <p:cNvPr id="39" name="Shape 29"/>
          <p:cNvSpPr/>
          <p:nvPr/>
        </p:nvSpPr>
        <p:spPr>
          <a:xfrm>
            <a:off x="866851" y="4465015"/>
            <a:ext cx="1143000" cy="247802"/>
          </a:xfrm>
          <a:prstGeom prst="roundRect">
            <a:avLst>
              <a:gd name="adj" fmla="val 283849"/>
            </a:avLst>
          </a:prstGeom>
          <a:solidFill>
            <a:srgbClr val="FFFFFF">
              <a:alpha val="10000"/>
            </a:srgbClr>
          </a:solidFill>
          <a:ln/>
        </p:spPr>
      </p:sp>
      <p:sp>
        <p:nvSpPr>
          <p:cNvPr id="40" name="Text 30"/>
          <p:cNvSpPr txBox="1"/>
          <p:nvPr/>
        </p:nvSpPr>
        <p:spPr>
          <a:xfrm>
            <a:off x="981151" y="4503420"/>
            <a:ext cx="1000354" cy="162763"/>
          </a:xfrm>
          <a:prstGeom prst="rect">
            <a:avLst/>
          </a:prstGeom>
          <a:noFill/>
          <a:ln/>
        </p:spPr>
        <p:txBody>
          <a:bodyPr wrap="square" lIns="0" tIns="0" rIns="0" bIns="0" rtlCol="0" anchor="ctr"/>
          <a:lstStyle/>
          <a:p>
            <a:pPr algn="l" indent="0" marL="0">
              <a:buNone/>
            </a:pPr>
            <a:r>
              <a:rPr lang="en-US" sz="900" b="1" dirty="0">
                <a:solidFill>
                  <a:srgbClr val="A78BFA"/>
                </a:solidFill>
                <a:latin typeface="Noto Sans JP" pitchFamily="34" charset="0"/>
                <a:ea typeface="Noto Sans JP" pitchFamily="34" charset="-122"/>
                <a:cs typeface="Noto Sans JP" pitchFamily="34" charset="-120"/>
              </a:rPr>
              <a:t>Knowledge Base</a:t>
            </a:r>
            <a:endParaRPr lang="en-US" sz="900" dirty="0"/>
          </a:p>
        </p:txBody>
      </p:sp>
      <p:sp>
        <p:nvSpPr>
          <p:cNvPr id="41" name="Text 31"/>
          <p:cNvSpPr txBox="1"/>
          <p:nvPr/>
        </p:nvSpPr>
        <p:spPr>
          <a:xfrm>
            <a:off x="866851" y="4656125"/>
            <a:ext cx="1476756" cy="1105510"/>
          </a:xfrm>
          <a:prstGeom prst="rect">
            <a:avLst/>
          </a:prstGeom>
          <a:noFill/>
          <a:ln/>
        </p:spPr>
        <p:txBody>
          <a:bodyPr wrap="square" lIns="0" tIns="0" rIns="0" bIns="0" rtlCol="0" anchor="ctr"/>
          <a:lstStyle/>
          <a:p>
            <a:pPr algn="l" indent="0" marL="0">
              <a:buNone/>
            </a:pPr>
            <a:r>
              <a:rPr lang="en-US" sz="6000" b="1" dirty="0">
                <a:solidFill>
                  <a:srgbClr val="A78BFA"/>
                </a:solidFill>
                <a:latin typeface="Noto Sans JP" pitchFamily="34" charset="0"/>
                <a:ea typeface="Noto Sans JP" pitchFamily="34" charset="-122"/>
                <a:cs typeface="Noto Sans JP" pitchFamily="34" charset="-120"/>
              </a:rPr>
              <a:t>10</a:t>
            </a:r>
            <a:endParaRPr lang="en-US" sz="6000" dirty="0"/>
          </a:p>
        </p:txBody>
      </p:sp>
      <p:sp>
        <p:nvSpPr>
          <p:cNvPr id="42" name="Shape 32"/>
          <p:cNvSpPr/>
          <p:nvPr/>
        </p:nvSpPr>
        <p:spPr>
          <a:xfrm>
            <a:off x="866851" y="5713171"/>
            <a:ext cx="304495" cy="304495"/>
          </a:xfrm>
          <a:prstGeom prst="roundRect">
            <a:avLst>
              <a:gd name="adj" fmla="val 75075"/>
            </a:avLst>
          </a:prstGeom>
          <a:solidFill>
            <a:srgbClr val="FFFFFF">
              <a:alpha val="10000"/>
            </a:srgbClr>
          </a:solidFill>
          <a:ln/>
        </p:spPr>
      </p:sp>
      <p:sp>
        <p:nvSpPr>
          <p:cNvPr id="43" name="Text 33"/>
          <p:cNvSpPr txBox="1"/>
          <p:nvPr/>
        </p:nvSpPr>
        <p:spPr>
          <a:xfrm>
            <a:off x="1285646" y="5722315"/>
            <a:ext cx="2229307" cy="277063"/>
          </a:xfrm>
          <a:prstGeom prst="rect">
            <a:avLst/>
          </a:prstGeom>
          <a:noFill/>
          <a:ln/>
        </p:spPr>
        <p:txBody>
          <a:bodyPr wrap="square" lIns="0" tIns="0" rIns="0" bIns="0" rtlCol="0" anchor="ctr"/>
          <a:lstStyle/>
          <a:p>
            <a:pPr algn="l" indent="0" marL="0">
              <a:buNone/>
            </a:pPr>
            <a:r>
              <a:rPr lang="en-US" sz="1500" b="1" dirty="0">
                <a:solidFill>
                  <a:srgbClr val="F8FAFC"/>
                </a:solidFill>
                <a:latin typeface="Noto Sans JP" pitchFamily="34" charset="0"/>
                <a:ea typeface="Noto Sans JP" pitchFamily="34" charset="-122"/>
                <a:cs typeface="Noto Sans JP" pitchFamily="34" charset="-120"/>
              </a:rPr>
              <a:t>プレミアムデータセット</a:t>
            </a:r>
            <a:endParaRPr lang="en-US" sz="1500" dirty="0"/>
          </a:p>
        </p:txBody>
      </p:sp>
      <p:sp>
        <p:nvSpPr>
          <p:cNvPr id="44" name="Text 34"/>
          <p:cNvSpPr txBox="1"/>
          <p:nvPr/>
        </p:nvSpPr>
        <p:spPr>
          <a:xfrm>
            <a:off x="866851" y="6103620"/>
            <a:ext cx="4396435" cy="409651"/>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信頼性の高い10以上の商用・専門データセットと連携し、Web上の一般情報だけでなく高品質な一次情報を参照します。</a:t>
            </a:r>
            <a:endParaRPr lang="en-US" sz="1000" dirty="0"/>
          </a:p>
        </p:txBody>
      </p:sp>
      <p:sp>
        <p:nvSpPr>
          <p:cNvPr id="45" name="Text 35"/>
          <p:cNvSpPr txBox="1"/>
          <p:nvPr/>
        </p:nvSpPr>
        <p:spPr>
          <a:xfrm>
            <a:off x="1859890" y="5275174"/>
            <a:ext cx="305410" cy="333756"/>
          </a:xfrm>
          <a:prstGeom prst="rect">
            <a:avLst/>
          </a:prstGeom>
          <a:noFill/>
          <a:ln/>
        </p:spPr>
        <p:txBody>
          <a:bodyPr wrap="square" lIns="0" tIns="0" rIns="0" bIns="0" rtlCol="0" anchor="ctr"/>
          <a:lstStyle/>
          <a:p>
            <a:pPr algn="l" indent="0" marL="0">
              <a:buNone/>
            </a:pPr>
            <a:r>
              <a:rPr lang="en-US" sz="1800" dirty="0">
                <a:solidFill>
                  <a:srgbClr val="A78BFA">
                    <a:alpha val="80000"/>
                  </a:srgbClr>
                </a:solidFill>
                <a:latin typeface="Noto Sans JP" pitchFamily="34" charset="0"/>
                <a:ea typeface="Noto Sans JP" pitchFamily="34" charset="-122"/>
                <a:cs typeface="Noto Sans JP" pitchFamily="34" charset="-120"/>
              </a:rPr>
              <a:t>+</a:t>
            </a:r>
            <a:endParaRPr lang="en-US" sz="1800" dirty="0"/>
          </a:p>
        </p:txBody>
      </p:sp>
      <p:pic>
        <p:nvPicPr>
          <p:cNvPr id="46" name="Image 8" descr="preencoded.png">    </p:cNvPr>
          <p:cNvPicPr>
            <a:picLocks noChangeAspect="1"/>
          </p:cNvPicPr>
          <p:nvPr/>
        </p:nvPicPr>
        <p:blipFill>
          <a:blip r:embed="rId9"/>
          <a:srcRect l="0" r="0" t="-180" b="-180"/>
          <a:stretch/>
        </p:blipFill>
        <p:spPr>
          <a:xfrm>
            <a:off x="6562649" y="5789066"/>
            <a:ext cx="190195" cy="152705"/>
          </a:xfrm>
          <a:prstGeom prst="rect">
            <a:avLst/>
          </a:prstGeom>
        </p:spPr>
      </p:pic>
      <p:sp>
        <p:nvSpPr>
          <p:cNvPr id="47" name="Shape 36"/>
          <p:cNvSpPr/>
          <p:nvPr/>
        </p:nvSpPr>
        <p:spPr>
          <a:xfrm>
            <a:off x="6505956" y="4465015"/>
            <a:ext cx="914400" cy="247802"/>
          </a:xfrm>
          <a:prstGeom prst="roundRect">
            <a:avLst>
              <a:gd name="adj" fmla="val 283849"/>
            </a:avLst>
          </a:prstGeom>
          <a:solidFill>
            <a:srgbClr val="FFFFFF">
              <a:alpha val="10000"/>
            </a:srgbClr>
          </a:solidFill>
          <a:ln/>
        </p:spPr>
      </p:sp>
      <p:sp>
        <p:nvSpPr>
          <p:cNvPr id="48" name="Text 37"/>
          <p:cNvSpPr txBox="1"/>
          <p:nvPr/>
        </p:nvSpPr>
        <p:spPr>
          <a:xfrm>
            <a:off x="6620256" y="4503420"/>
            <a:ext cx="771754" cy="162763"/>
          </a:xfrm>
          <a:prstGeom prst="rect">
            <a:avLst/>
          </a:prstGeom>
          <a:noFill/>
          <a:ln/>
        </p:spPr>
        <p:txBody>
          <a:bodyPr wrap="square" lIns="0" tIns="0" rIns="0" bIns="0" rtlCol="0" anchor="ctr"/>
          <a:lstStyle/>
          <a:p>
            <a:pPr algn="l" indent="0" marL="0">
              <a:buNone/>
            </a:pPr>
            <a:r>
              <a:rPr lang="en-US" sz="900" b="1" dirty="0">
                <a:solidFill>
                  <a:srgbClr val="FB7185"/>
                </a:solidFill>
                <a:latin typeface="Noto Sans JP" pitchFamily="34" charset="0"/>
                <a:ea typeface="Noto Sans JP" pitchFamily="34" charset="-122"/>
                <a:cs typeface="Noto Sans JP" pitchFamily="34" charset="-120"/>
              </a:rPr>
              <a:t>Architecture</a:t>
            </a:r>
            <a:endParaRPr lang="en-US" sz="900" dirty="0"/>
          </a:p>
        </p:txBody>
      </p:sp>
      <p:sp>
        <p:nvSpPr>
          <p:cNvPr id="49" name="Text 38"/>
          <p:cNvSpPr txBox="1"/>
          <p:nvPr/>
        </p:nvSpPr>
        <p:spPr>
          <a:xfrm>
            <a:off x="6505956" y="4656125"/>
            <a:ext cx="1943100" cy="1105510"/>
          </a:xfrm>
          <a:prstGeom prst="rect">
            <a:avLst/>
          </a:prstGeom>
          <a:noFill/>
          <a:ln/>
        </p:spPr>
        <p:txBody>
          <a:bodyPr wrap="square" lIns="0" tIns="0" rIns="0" bIns="0" rtlCol="0" anchor="ctr"/>
          <a:lstStyle/>
          <a:p>
            <a:pPr algn="l" indent="0" marL="0">
              <a:buNone/>
            </a:pPr>
            <a:r>
              <a:rPr lang="en-US" sz="6000" b="1" dirty="0">
                <a:solidFill>
                  <a:srgbClr val="FB7185"/>
                </a:solidFill>
                <a:latin typeface="Noto Sans JP" pitchFamily="34" charset="0"/>
                <a:ea typeface="Noto Sans JP" pitchFamily="34" charset="-122"/>
                <a:cs typeface="Noto Sans JP" pitchFamily="34" charset="-120"/>
              </a:rPr>
              <a:t>Opt</a:t>
            </a:r>
            <a:endParaRPr lang="en-US" sz="6000" dirty="0"/>
          </a:p>
        </p:txBody>
      </p:sp>
      <p:sp>
        <p:nvSpPr>
          <p:cNvPr id="50" name="Shape 39"/>
          <p:cNvSpPr/>
          <p:nvPr/>
        </p:nvSpPr>
        <p:spPr>
          <a:xfrm>
            <a:off x="6505956" y="5713171"/>
            <a:ext cx="304495" cy="304495"/>
          </a:xfrm>
          <a:prstGeom prst="roundRect">
            <a:avLst>
              <a:gd name="adj" fmla="val 75075"/>
            </a:avLst>
          </a:prstGeom>
          <a:solidFill>
            <a:srgbClr val="FFFFFF">
              <a:alpha val="10000"/>
            </a:srgbClr>
          </a:solidFill>
          <a:ln/>
        </p:spPr>
      </p:sp>
      <p:sp>
        <p:nvSpPr>
          <p:cNvPr id="51" name="Text 40"/>
          <p:cNvSpPr txBox="1"/>
          <p:nvPr/>
        </p:nvSpPr>
        <p:spPr>
          <a:xfrm>
            <a:off x="6924751" y="5722315"/>
            <a:ext cx="1848002" cy="277063"/>
          </a:xfrm>
          <a:prstGeom prst="rect">
            <a:avLst/>
          </a:prstGeom>
          <a:noFill/>
          <a:ln/>
        </p:spPr>
        <p:txBody>
          <a:bodyPr wrap="square" lIns="0" tIns="0" rIns="0" bIns="0" rtlCol="0" anchor="ctr"/>
          <a:lstStyle/>
          <a:p>
            <a:pPr algn="l" indent="0" marL="0">
              <a:buNone/>
            </a:pPr>
            <a:r>
              <a:rPr lang="en-US" sz="1500" b="1" dirty="0">
                <a:solidFill>
                  <a:srgbClr val="F8FAFC"/>
                </a:solidFill>
                <a:latin typeface="Noto Sans JP" pitchFamily="34" charset="0"/>
                <a:ea typeface="Noto Sans JP" pitchFamily="34" charset="-122"/>
                <a:cs typeface="Noto Sans JP" pitchFamily="34" charset="-120"/>
              </a:rPr>
              <a:t>最適化ルーティング</a:t>
            </a:r>
            <a:endParaRPr lang="en-US" sz="1500" dirty="0"/>
          </a:p>
        </p:txBody>
      </p:sp>
      <p:sp>
        <p:nvSpPr>
          <p:cNvPr id="52" name="Text 41"/>
          <p:cNvSpPr txBox="1"/>
          <p:nvPr/>
        </p:nvSpPr>
        <p:spPr>
          <a:xfrm>
            <a:off x="6505956" y="6103620"/>
            <a:ext cx="4368089" cy="409651"/>
          </a:xfrm>
          <a:prstGeom prst="rect">
            <a:avLst/>
          </a:prstGeom>
          <a:noFill/>
          <a:ln/>
        </p:spPr>
        <p:txBody>
          <a:bodyPr wrap="square" lIns="0" tIns="0" rIns="0" bIns="0" rtlCol="0" anchor="ctr"/>
          <a:lstStyle/>
          <a:p>
            <a:pPr algn="l" indent="0" marL="0">
              <a:buNone/>
            </a:pPr>
            <a:r>
              <a:rPr lang="en-US" sz="1000" dirty="0">
                <a:solidFill>
                  <a:srgbClr val="CBD5E1"/>
                </a:solidFill>
                <a:latin typeface="Noto Sans JP" pitchFamily="34" charset="0"/>
                <a:ea typeface="Noto Sans JP" pitchFamily="34" charset="-122"/>
                <a:cs typeface="Noto Sans JP" pitchFamily="34" charset="-120"/>
              </a:rPr>
              <a:t>クエリの複雑さとドメインに応じて最適な「エキスパート」にリクエストを振り分け、精度とコスト効率を最大化します。</a:t>
            </a:r>
            <a:endParaRPr lang="en-US" sz="1000" dirty="0"/>
          </a:p>
        </p:txBody>
      </p:sp>
      <p:sp>
        <p:nvSpPr>
          <p:cNvPr id="53" name="Text 42"/>
          <p:cNvSpPr txBox="1"/>
          <p:nvPr/>
        </p:nvSpPr>
        <p:spPr>
          <a:xfrm>
            <a:off x="7964424" y="5275174"/>
            <a:ext cx="1038758" cy="333756"/>
          </a:xfrm>
          <a:prstGeom prst="rect">
            <a:avLst/>
          </a:prstGeom>
          <a:noFill/>
          <a:ln/>
        </p:spPr>
        <p:txBody>
          <a:bodyPr wrap="square" lIns="0" tIns="0" rIns="0" bIns="0" rtlCol="0" anchor="ctr"/>
          <a:lstStyle/>
          <a:p>
            <a:pPr algn="l" indent="0" marL="0">
              <a:buNone/>
            </a:pPr>
            <a:r>
              <a:rPr lang="en-US" sz="1800" dirty="0">
                <a:solidFill>
                  <a:srgbClr val="FB7185">
                    <a:alpha val="80000"/>
                  </a:srgbClr>
                </a:solidFill>
                <a:latin typeface="Noto Sans JP" pitchFamily="34" charset="0"/>
                <a:ea typeface="Noto Sans JP" pitchFamily="34" charset="-122"/>
                <a:cs typeface="Noto Sans JP" pitchFamily="34" charset="-120"/>
              </a:rPr>
              <a:t>Routing</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2286000" y="-952805"/>
            <a:ext cx="7619695" cy="3810305"/>
          </a:xfrm>
          <a:prstGeom prst="ellipse">
            <a:avLst/>
          </a:prstGeom>
          <a:solidFill>
            <a:srgbClr val="3B82F6">
              <a:alpha val="15000"/>
            </a:srgbClr>
          </a:solidFill>
          <a:ln/>
        </p:spPr>
      </p:sp>
      <p:sp>
        <p:nvSpPr>
          <p:cNvPr id="5" name="Shape 3"/>
          <p:cNvSpPr/>
          <p:nvPr/>
        </p:nvSpPr>
        <p:spPr>
          <a:xfrm>
            <a:off x="571500" y="982066"/>
            <a:ext cx="11048695" cy="9144"/>
          </a:xfrm>
          <a:prstGeom prst="rect">
            <a:avLst/>
          </a:prstGeom>
          <a:solidFill>
            <a:srgbClr val="FFFFFF">
              <a:alpha val="10000"/>
            </a:srgbClr>
          </a:solidFill>
          <a:ln/>
        </p:spPr>
      </p:sp>
      <p:pic>
        <p:nvPicPr>
          <p:cNvPr id="6" name="Image 0" descr="preencoded.png">    </p:cNvPr>
          <p:cNvPicPr>
            <a:picLocks noChangeAspect="1"/>
          </p:cNvPicPr>
          <p:nvPr/>
        </p:nvPicPr>
        <p:blipFill>
          <a:blip r:embed="rId1"/>
          <a:srcRect l="-90" r="-90" t="0" b="0"/>
          <a:stretch/>
        </p:blipFill>
        <p:spPr>
          <a:xfrm>
            <a:off x="571500" y="457200"/>
            <a:ext cx="381305" cy="304495"/>
          </a:xfrm>
          <a:prstGeom prst="rect">
            <a:avLst/>
          </a:prstGeom>
        </p:spPr>
      </p:pic>
      <p:sp>
        <p:nvSpPr>
          <p:cNvPr id="7" name="Text 4"/>
          <p:cNvSpPr txBox="1"/>
          <p:nvPr/>
        </p:nvSpPr>
        <p:spPr>
          <a:xfrm>
            <a:off x="1095451" y="390449"/>
            <a:ext cx="4810658"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競合比較：次世代検索の覇権争い</a:t>
            </a:r>
            <a:endParaRPr lang="en-US" sz="2400" dirty="0"/>
          </a:p>
        </p:txBody>
      </p:sp>
      <p:sp>
        <p:nvSpPr>
          <p:cNvPr id="8" name="Shape 5"/>
          <p:cNvSpPr/>
          <p:nvPr/>
        </p:nvSpPr>
        <p:spPr>
          <a:xfrm>
            <a:off x="571500" y="2381098"/>
            <a:ext cx="2286000" cy="580644"/>
          </a:xfrm>
          <a:prstGeom prst="roundRect">
            <a:avLst>
              <a:gd name="adj" fmla="val 20653"/>
            </a:avLst>
          </a:prstGeom>
          <a:solidFill>
            <a:srgbClr val="1E293B">
              <a:alpha val="20000"/>
            </a:srgbClr>
          </a:solidFill>
          <a:ln/>
        </p:spPr>
      </p:sp>
      <p:sp>
        <p:nvSpPr>
          <p:cNvPr id="9" name="Shape 6"/>
          <p:cNvSpPr/>
          <p:nvPr/>
        </p:nvSpPr>
        <p:spPr>
          <a:xfrm>
            <a:off x="571500" y="3114446"/>
            <a:ext cx="2286000" cy="571500"/>
          </a:xfrm>
          <a:prstGeom prst="roundRect">
            <a:avLst>
              <a:gd name="adj" fmla="val 21333"/>
            </a:avLst>
          </a:prstGeom>
          <a:solidFill>
            <a:srgbClr val="1E293B">
              <a:alpha val="20000"/>
            </a:srgbClr>
          </a:solidFill>
          <a:ln/>
        </p:spPr>
      </p:sp>
      <p:sp>
        <p:nvSpPr>
          <p:cNvPr id="10" name="Shape 7"/>
          <p:cNvSpPr/>
          <p:nvPr/>
        </p:nvSpPr>
        <p:spPr>
          <a:xfrm>
            <a:off x="571500" y="3838651"/>
            <a:ext cx="2286000" cy="571500"/>
          </a:xfrm>
          <a:prstGeom prst="roundRect">
            <a:avLst>
              <a:gd name="adj" fmla="val 21333"/>
            </a:avLst>
          </a:prstGeom>
          <a:solidFill>
            <a:srgbClr val="1E293B">
              <a:alpha val="20000"/>
            </a:srgbClr>
          </a:solidFill>
          <a:ln/>
        </p:spPr>
      </p:sp>
      <p:sp>
        <p:nvSpPr>
          <p:cNvPr id="11" name="Shape 8"/>
          <p:cNvSpPr/>
          <p:nvPr/>
        </p:nvSpPr>
        <p:spPr>
          <a:xfrm>
            <a:off x="571500" y="4562856"/>
            <a:ext cx="2286000" cy="571500"/>
          </a:xfrm>
          <a:prstGeom prst="roundRect">
            <a:avLst>
              <a:gd name="adj" fmla="val 21333"/>
            </a:avLst>
          </a:prstGeom>
          <a:solidFill>
            <a:srgbClr val="1E293B">
              <a:alpha val="20000"/>
            </a:srgbClr>
          </a:solidFill>
          <a:ln/>
        </p:spPr>
      </p:sp>
      <p:sp>
        <p:nvSpPr>
          <p:cNvPr id="12" name="Shape 9"/>
          <p:cNvSpPr/>
          <p:nvPr/>
        </p:nvSpPr>
        <p:spPr>
          <a:xfrm>
            <a:off x="571500" y="5286146"/>
            <a:ext cx="2286000" cy="571500"/>
          </a:xfrm>
          <a:prstGeom prst="roundRect">
            <a:avLst>
              <a:gd name="adj" fmla="val 21333"/>
            </a:avLst>
          </a:prstGeom>
          <a:solidFill>
            <a:srgbClr val="1E293B">
              <a:alpha val="20000"/>
            </a:srgbClr>
          </a:solidFill>
          <a:ln/>
        </p:spPr>
      </p:sp>
      <p:sp>
        <p:nvSpPr>
          <p:cNvPr id="13" name="Shape 10"/>
          <p:cNvSpPr/>
          <p:nvPr/>
        </p:nvSpPr>
        <p:spPr>
          <a:xfrm>
            <a:off x="571500" y="6010351"/>
            <a:ext cx="2286000" cy="571500"/>
          </a:xfrm>
          <a:prstGeom prst="roundRect">
            <a:avLst>
              <a:gd name="adj" fmla="val 21333"/>
            </a:avLst>
          </a:prstGeom>
          <a:solidFill>
            <a:srgbClr val="1E293B">
              <a:alpha val="20000"/>
            </a:srgbClr>
          </a:solidFill>
          <a:ln/>
        </p:spPr>
      </p:sp>
      <p:sp>
        <p:nvSpPr>
          <p:cNvPr id="14" name="Text 11"/>
          <p:cNvSpPr txBox="1"/>
          <p:nvPr/>
        </p:nvSpPr>
        <p:spPr>
          <a:xfrm>
            <a:off x="724205" y="2471623"/>
            <a:ext cx="900684"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リアルタイム</a:t>
            </a:r>
            <a:endParaRPr lang="en-US" sz="1000" dirty="0"/>
          </a:p>
        </p:txBody>
      </p:sp>
      <p:sp>
        <p:nvSpPr>
          <p:cNvPr id="15" name="Text 12"/>
          <p:cNvSpPr txBox="1"/>
          <p:nvPr/>
        </p:nvSpPr>
        <p:spPr>
          <a:xfrm>
            <a:off x="724205" y="2671877"/>
            <a:ext cx="767182"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ページ生成</a:t>
            </a:r>
            <a:endParaRPr lang="en-US" sz="1000" dirty="0"/>
          </a:p>
        </p:txBody>
      </p:sp>
      <p:sp>
        <p:nvSpPr>
          <p:cNvPr id="16" name="Text 13"/>
          <p:cNvSpPr txBox="1"/>
          <p:nvPr/>
        </p:nvSpPr>
        <p:spPr>
          <a:xfrm>
            <a:off x="724205" y="3200400"/>
            <a:ext cx="1300277"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マルチエージェント</a:t>
            </a:r>
            <a:endParaRPr lang="en-US" sz="1000" dirty="0"/>
          </a:p>
        </p:txBody>
      </p:sp>
      <p:sp>
        <p:nvSpPr>
          <p:cNvPr id="17" name="Text 14"/>
          <p:cNvSpPr txBox="1"/>
          <p:nvPr/>
        </p:nvSpPr>
        <p:spPr>
          <a:xfrm>
            <a:off x="724205" y="3400654"/>
            <a:ext cx="1034186"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アーキテクチャ</a:t>
            </a:r>
            <a:endParaRPr lang="en-US" sz="1000" dirty="0"/>
          </a:p>
        </p:txBody>
      </p:sp>
      <p:sp>
        <p:nvSpPr>
          <p:cNvPr id="18" name="Text 15"/>
          <p:cNvSpPr txBox="1"/>
          <p:nvPr/>
        </p:nvSpPr>
        <p:spPr>
          <a:xfrm>
            <a:off x="724205" y="3924605"/>
            <a:ext cx="1034186"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AIコパイロット</a:t>
            </a:r>
            <a:endParaRPr lang="en-US" sz="1000" dirty="0"/>
          </a:p>
        </p:txBody>
      </p:sp>
      <p:sp>
        <p:nvSpPr>
          <p:cNvPr id="19" name="Text 16"/>
          <p:cNvSpPr txBox="1"/>
          <p:nvPr/>
        </p:nvSpPr>
        <p:spPr>
          <a:xfrm>
            <a:off x="724205" y="4123944"/>
            <a:ext cx="367589"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統合</a:t>
            </a:r>
            <a:endParaRPr lang="en-US" sz="1000" dirty="0"/>
          </a:p>
        </p:txBody>
      </p:sp>
      <p:sp>
        <p:nvSpPr>
          <p:cNvPr id="20" name="Text 17"/>
          <p:cNvSpPr txBox="1"/>
          <p:nvPr/>
        </p:nvSpPr>
        <p:spPr>
          <a:xfrm>
            <a:off x="724205" y="4748479"/>
            <a:ext cx="633679"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広告表示</a:t>
            </a:r>
            <a:endParaRPr lang="en-US" sz="1000" dirty="0"/>
          </a:p>
        </p:txBody>
      </p:sp>
      <p:sp>
        <p:nvSpPr>
          <p:cNvPr id="21" name="Text 18"/>
          <p:cNvSpPr txBox="1"/>
          <p:nvPr/>
        </p:nvSpPr>
        <p:spPr>
          <a:xfrm>
            <a:off x="724205" y="5471770"/>
            <a:ext cx="1300277"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ツール・データ統合</a:t>
            </a:r>
            <a:endParaRPr lang="en-US" sz="1000" dirty="0"/>
          </a:p>
        </p:txBody>
      </p:sp>
      <p:sp>
        <p:nvSpPr>
          <p:cNvPr id="22" name="Text 19"/>
          <p:cNvSpPr txBox="1"/>
          <p:nvPr/>
        </p:nvSpPr>
        <p:spPr>
          <a:xfrm>
            <a:off x="724205" y="6096305"/>
            <a:ext cx="633679"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自律実行</a:t>
            </a:r>
            <a:endParaRPr lang="en-US" sz="1000" dirty="0"/>
          </a:p>
        </p:txBody>
      </p:sp>
      <p:sp>
        <p:nvSpPr>
          <p:cNvPr id="23" name="Text 20"/>
          <p:cNvSpPr txBox="1"/>
          <p:nvPr/>
        </p:nvSpPr>
        <p:spPr>
          <a:xfrm>
            <a:off x="724205" y="6295644"/>
            <a:ext cx="1004926" cy="191110"/>
          </a:xfrm>
          <a:prstGeom prst="rect">
            <a:avLst/>
          </a:prstGeom>
          <a:noFill/>
          <a:ln/>
        </p:spPr>
        <p:txBody>
          <a:bodyPr wrap="square" lIns="0" tIns="0" rIns="0" bIns="0" rtlCol="0" anchor="ctr"/>
          <a:lstStyle/>
          <a:p>
            <a:pPr algn="l" indent="0" marL="0">
              <a:buNone/>
            </a:pPr>
            <a:r>
              <a:rPr lang="en-US" sz="1000" b="1" dirty="0">
                <a:solidFill>
                  <a:srgbClr val="E2E8F0"/>
                </a:solidFill>
                <a:latin typeface="Noto Sans JP" pitchFamily="34" charset="0"/>
                <a:ea typeface="Noto Sans JP" pitchFamily="34" charset="-122"/>
                <a:cs typeface="Noto Sans JP" pitchFamily="34" charset="-120"/>
              </a:rPr>
              <a:t>(Super Agent)</a:t>
            </a:r>
            <a:endParaRPr lang="en-US" sz="1000" dirty="0"/>
          </a:p>
        </p:txBody>
      </p:sp>
      <p:sp>
        <p:nvSpPr>
          <p:cNvPr id="24" name="Shape 21"/>
          <p:cNvSpPr/>
          <p:nvPr/>
        </p:nvSpPr>
        <p:spPr>
          <a:xfrm>
            <a:off x="3010205" y="1276502"/>
            <a:ext cx="2771546" cy="952805"/>
          </a:xfrm>
          <a:prstGeom prst="roundRect">
            <a:avLst>
              <a:gd name="adj" fmla="val 11516"/>
            </a:avLst>
          </a:prstGeom>
          <a:solidFill>
            <a:srgbClr val="3B82F6">
              <a:alpha val="20000"/>
            </a:srgbClr>
          </a:solidFill>
          <a:ln w="12700">
            <a:solidFill>
              <a:srgbClr val="60A5FA">
                <a:alpha val="50000"/>
              </a:srgbClr>
            </a:solidFill>
            <a:prstDash val="solid"/>
          </a:ln>
          <a:effectLst>
            <a:outerShdw sx="100000" sy="100000" kx="0" ky="0" algn="bl" rotWithShape="0" blurRad="190500" dist="12700" dir="16200000">
              <a:srgbClr val="3b82f6">
                <a:alpha val="20000"/>
              </a:srgbClr>
            </a:outerShdw>
          </a:effectLst>
        </p:spPr>
      </p:sp>
      <p:pic>
        <p:nvPicPr>
          <p:cNvPr id="25" name="Image 1" descr="preencoded.png">    </p:cNvPr>
          <p:cNvPicPr>
            <a:picLocks noChangeAspect="1"/>
          </p:cNvPicPr>
          <p:nvPr/>
        </p:nvPicPr>
        <p:blipFill>
          <a:blip r:embed="rId2"/>
          <a:srcRect l="0" r="0" t="-2872" b="-2872"/>
          <a:stretch/>
        </p:blipFill>
        <p:spPr>
          <a:xfrm>
            <a:off x="5578754" y="1171346"/>
            <a:ext cx="304495" cy="286207"/>
          </a:xfrm>
          <a:prstGeom prst="rect">
            <a:avLst/>
          </a:prstGeom>
        </p:spPr>
      </p:pic>
      <p:sp>
        <p:nvSpPr>
          <p:cNvPr id="26" name="Text 22"/>
          <p:cNvSpPr txBox="1"/>
          <p:nvPr/>
        </p:nvSpPr>
        <p:spPr>
          <a:xfrm>
            <a:off x="3841394" y="1476756"/>
            <a:ext cx="1286561" cy="333756"/>
          </a:xfrm>
          <a:prstGeom prst="rect">
            <a:avLst/>
          </a:prstGeom>
          <a:noFill/>
          <a:ln/>
        </p:spPr>
        <p:txBody>
          <a:bodyPr wrap="square" lIns="0" tIns="0" rIns="0" bIns="0" rtlCol="0" anchor="ctr"/>
          <a:lstStyle/>
          <a:p>
            <a:pPr algn="l" indent="0" marL="0">
              <a:buNone/>
            </a:pPr>
            <a:r>
              <a:rPr lang="en-US" sz="1800" b="1" dirty="0">
                <a:solidFill>
                  <a:srgbClr val="60A5FA"/>
                </a:solidFill>
                <a:latin typeface="Noto Sans JP" pitchFamily="34" charset="0"/>
                <a:ea typeface="Noto Sans JP" pitchFamily="34" charset="-122"/>
                <a:cs typeface="Noto Sans JP" pitchFamily="34" charset="-120"/>
              </a:rPr>
              <a:t>Genspark</a:t>
            </a:r>
            <a:endParaRPr lang="en-US" sz="1800" dirty="0"/>
          </a:p>
        </p:txBody>
      </p:sp>
      <p:sp>
        <p:nvSpPr>
          <p:cNvPr id="27" name="Text 23"/>
          <p:cNvSpPr txBox="1"/>
          <p:nvPr/>
        </p:nvSpPr>
        <p:spPr>
          <a:xfrm>
            <a:off x="4135831" y="1857146"/>
            <a:ext cx="609905" cy="162763"/>
          </a:xfrm>
          <a:prstGeom prst="rect">
            <a:avLst/>
          </a:prstGeom>
          <a:noFill/>
          <a:ln/>
        </p:spPr>
        <p:txBody>
          <a:bodyPr wrap="square" lIns="0" tIns="0" rIns="0" bIns="0" rtlCol="0" anchor="ctr"/>
          <a:lstStyle/>
          <a:p>
            <a:pPr algn="l" indent="0" marL="0">
              <a:buNone/>
            </a:pPr>
            <a:r>
              <a:rPr lang="en-US" sz="900" dirty="0">
                <a:solidFill>
                  <a:srgbClr val="BFDBFE"/>
                </a:solidFill>
                <a:latin typeface="Noto Sans JP" pitchFamily="34" charset="0"/>
                <a:ea typeface="Noto Sans JP" pitchFamily="34" charset="-122"/>
                <a:cs typeface="Noto Sans JP" pitchFamily="34" charset="-120"/>
              </a:rPr>
              <a:t>MainFunc</a:t>
            </a:r>
            <a:endParaRPr lang="en-US" sz="900" dirty="0"/>
          </a:p>
        </p:txBody>
      </p:sp>
      <p:sp>
        <p:nvSpPr>
          <p:cNvPr id="28" name="Shape 24"/>
          <p:cNvSpPr/>
          <p:nvPr/>
        </p:nvSpPr>
        <p:spPr>
          <a:xfrm>
            <a:off x="5930798" y="1276502"/>
            <a:ext cx="2771546" cy="952805"/>
          </a:xfrm>
          <a:prstGeom prst="roundRect">
            <a:avLst>
              <a:gd name="adj" fmla="val 11516"/>
            </a:avLst>
          </a:prstGeom>
          <a:solidFill>
            <a:srgbClr val="1E293B">
              <a:alpha val="40000"/>
            </a:srgbClr>
          </a:solidFill>
          <a:ln w="12700">
            <a:solidFill>
              <a:srgbClr val="FFFFFF">
                <a:alpha val="5000"/>
              </a:srgbClr>
            </a:solidFill>
            <a:prstDash val="solid"/>
          </a:ln>
        </p:spPr>
      </p:sp>
      <p:sp>
        <p:nvSpPr>
          <p:cNvPr id="29" name="Text 25"/>
          <p:cNvSpPr txBox="1"/>
          <p:nvPr/>
        </p:nvSpPr>
        <p:spPr>
          <a:xfrm>
            <a:off x="6716268" y="1476756"/>
            <a:ext cx="1371600" cy="333756"/>
          </a:xfrm>
          <a:prstGeom prst="rect">
            <a:avLst/>
          </a:prstGeom>
          <a:noFill/>
          <a:ln/>
        </p:spPr>
        <p:txBody>
          <a:bodyPr wrap="square" lIns="0" tIns="0" rIns="0" bIns="0" rtlCol="0" anchor="ctr"/>
          <a:lstStyle/>
          <a:p>
            <a:pPr algn="l" indent="0" marL="0">
              <a:buNone/>
            </a:pPr>
            <a:r>
              <a:rPr lang="en-US" sz="1800" b="1" dirty="0">
                <a:solidFill>
                  <a:srgbClr val="CBD5E1"/>
                </a:solidFill>
                <a:latin typeface="Noto Sans JP" pitchFamily="34" charset="0"/>
                <a:ea typeface="Noto Sans JP" pitchFamily="34" charset="-122"/>
                <a:cs typeface="Noto Sans JP" pitchFamily="34" charset="-120"/>
              </a:rPr>
              <a:t>Perplexity</a:t>
            </a:r>
            <a:endParaRPr lang="en-US" sz="1800" dirty="0"/>
          </a:p>
        </p:txBody>
      </p:sp>
      <p:sp>
        <p:nvSpPr>
          <p:cNvPr id="30" name="Text 26"/>
          <p:cNvSpPr txBox="1"/>
          <p:nvPr/>
        </p:nvSpPr>
        <p:spPr>
          <a:xfrm>
            <a:off x="6984187" y="1857146"/>
            <a:ext cx="752551"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Perplexity AI</a:t>
            </a:r>
            <a:endParaRPr lang="en-US" sz="900" dirty="0"/>
          </a:p>
        </p:txBody>
      </p:sp>
      <p:sp>
        <p:nvSpPr>
          <p:cNvPr id="31" name="Shape 27"/>
          <p:cNvSpPr/>
          <p:nvPr/>
        </p:nvSpPr>
        <p:spPr>
          <a:xfrm>
            <a:off x="8852306" y="1276502"/>
            <a:ext cx="2771546" cy="952805"/>
          </a:xfrm>
          <a:prstGeom prst="roundRect">
            <a:avLst>
              <a:gd name="adj" fmla="val 11516"/>
            </a:avLst>
          </a:prstGeom>
          <a:solidFill>
            <a:srgbClr val="1E293B">
              <a:alpha val="40000"/>
            </a:srgbClr>
          </a:solidFill>
          <a:ln w="12700">
            <a:solidFill>
              <a:srgbClr val="FFFFFF">
                <a:alpha val="5000"/>
              </a:srgbClr>
            </a:solidFill>
            <a:prstDash val="solid"/>
          </a:ln>
        </p:spPr>
      </p:sp>
      <p:sp>
        <p:nvSpPr>
          <p:cNvPr id="32" name="Text 28"/>
          <p:cNvSpPr txBox="1"/>
          <p:nvPr/>
        </p:nvSpPr>
        <p:spPr>
          <a:xfrm>
            <a:off x="9734702" y="1476756"/>
            <a:ext cx="1181405" cy="333756"/>
          </a:xfrm>
          <a:prstGeom prst="rect">
            <a:avLst/>
          </a:prstGeom>
          <a:noFill/>
          <a:ln/>
        </p:spPr>
        <p:txBody>
          <a:bodyPr wrap="square" lIns="0" tIns="0" rIns="0" bIns="0" rtlCol="0" anchor="ctr"/>
          <a:lstStyle/>
          <a:p>
            <a:pPr algn="l" indent="0" marL="0">
              <a:buNone/>
            </a:pPr>
            <a:r>
              <a:rPr lang="en-US" sz="1800" b="1" dirty="0">
                <a:solidFill>
                  <a:srgbClr val="CBD5E1"/>
                </a:solidFill>
                <a:latin typeface="Noto Sans JP" pitchFamily="34" charset="0"/>
                <a:ea typeface="Noto Sans JP" pitchFamily="34" charset="-122"/>
                <a:cs typeface="Noto Sans JP" pitchFamily="34" charset="-120"/>
              </a:rPr>
              <a:t>ChatGPT</a:t>
            </a:r>
            <a:endParaRPr lang="en-US" sz="1800" dirty="0"/>
          </a:p>
        </p:txBody>
      </p:sp>
      <p:sp>
        <p:nvSpPr>
          <p:cNvPr id="33" name="Text 29"/>
          <p:cNvSpPr txBox="1"/>
          <p:nvPr/>
        </p:nvSpPr>
        <p:spPr>
          <a:xfrm>
            <a:off x="10040112" y="1857146"/>
            <a:ext cx="486461" cy="162763"/>
          </a:xfrm>
          <a:prstGeom prst="rect">
            <a:avLst/>
          </a:prstGeom>
          <a:noFill/>
          <a:ln/>
        </p:spPr>
        <p:txBody>
          <a:bodyPr wrap="square" lIns="0" tIns="0" rIns="0" bIns="0" rtlCol="0" anchor="ctr"/>
          <a:lstStyle/>
          <a:p>
            <a:pPr algn="l" indent="0" marL="0">
              <a:buNone/>
            </a:pPr>
            <a:r>
              <a:rPr lang="en-US" sz="900" dirty="0">
                <a:solidFill>
                  <a:srgbClr val="94A3B8"/>
                </a:solidFill>
                <a:latin typeface="Noto Sans JP" pitchFamily="34" charset="0"/>
                <a:ea typeface="Noto Sans JP" pitchFamily="34" charset="-122"/>
                <a:cs typeface="Noto Sans JP" pitchFamily="34" charset="-120"/>
              </a:rPr>
              <a:t>OpenAI</a:t>
            </a:r>
            <a:endParaRPr lang="en-US" sz="900" dirty="0"/>
          </a:p>
        </p:txBody>
      </p:sp>
      <p:sp>
        <p:nvSpPr>
          <p:cNvPr id="34" name="Shape 30"/>
          <p:cNvSpPr/>
          <p:nvPr/>
        </p:nvSpPr>
        <p:spPr>
          <a:xfrm>
            <a:off x="3010205" y="2381098"/>
            <a:ext cx="2771546" cy="580644"/>
          </a:xfrm>
          <a:prstGeom prst="roundRect">
            <a:avLst>
              <a:gd name="adj" fmla="val 20653"/>
            </a:avLst>
          </a:prstGeom>
          <a:solidFill>
            <a:srgbClr val="3B82F6">
              <a:alpha val="8000"/>
            </a:srgbClr>
          </a:solidFill>
          <a:ln w="12700">
            <a:solidFill>
              <a:srgbClr val="60A5FA">
                <a:alpha val="20000"/>
              </a:srgbClr>
            </a:solidFill>
            <a:prstDash val="solid"/>
          </a:ln>
        </p:spPr>
      </p:sp>
      <p:pic>
        <p:nvPicPr>
          <p:cNvPr id="35" name="Image 2" descr="preencoded.png">    </p:cNvPr>
          <p:cNvPicPr>
            <a:picLocks noChangeAspect="1"/>
          </p:cNvPicPr>
          <p:nvPr/>
        </p:nvPicPr>
        <p:blipFill>
          <a:blip r:embed="rId3"/>
          <a:srcRect l="0" r="0" t="0" b="0"/>
          <a:stretch/>
        </p:blipFill>
        <p:spPr>
          <a:xfrm>
            <a:off x="4298594" y="2467051"/>
            <a:ext cx="190195" cy="190195"/>
          </a:xfrm>
          <a:prstGeom prst="rect">
            <a:avLst/>
          </a:prstGeom>
        </p:spPr>
      </p:pic>
      <p:sp>
        <p:nvSpPr>
          <p:cNvPr id="36" name="Shape 31"/>
          <p:cNvSpPr/>
          <p:nvPr/>
        </p:nvSpPr>
        <p:spPr>
          <a:xfrm>
            <a:off x="4044391" y="2695651"/>
            <a:ext cx="705002" cy="181051"/>
          </a:xfrm>
          <a:prstGeom prst="roundRect">
            <a:avLst>
              <a:gd name="adj" fmla="val 106327"/>
            </a:avLst>
          </a:prstGeom>
          <a:solidFill>
            <a:srgbClr val="3B82F6"/>
          </a:solidFill>
          <a:ln/>
        </p:spPr>
      </p:sp>
      <p:sp>
        <p:nvSpPr>
          <p:cNvPr id="37" name="Text 32"/>
          <p:cNvSpPr txBox="1"/>
          <p:nvPr/>
        </p:nvSpPr>
        <p:spPr>
          <a:xfrm>
            <a:off x="4120286" y="2714854"/>
            <a:ext cx="629107" cy="143561"/>
          </a:xfrm>
          <a:prstGeom prst="rect">
            <a:avLst/>
          </a:prstGeom>
          <a:noFill/>
          <a:ln/>
        </p:spPr>
        <p:txBody>
          <a:bodyPr wrap="square" lIns="0" tIns="0" rIns="0" bIns="0" rtlCol="0" anchor="ctr"/>
          <a:lstStyle/>
          <a:p>
            <a:pPr algn="ctr" indent="0" marL="0">
              <a:buNone/>
            </a:pPr>
            <a:r>
              <a:rPr lang="en-US" sz="800" b="1" dirty="0">
                <a:solidFill>
                  <a:srgbClr val="FFFFFF"/>
                </a:solidFill>
                <a:latin typeface="Noto Sans JP" pitchFamily="34" charset="0"/>
                <a:ea typeface="Noto Sans JP" pitchFamily="34" charset="-122"/>
                <a:cs typeface="Noto Sans JP" pitchFamily="34" charset="-120"/>
              </a:rPr>
              <a:t>Sparkpages</a:t>
            </a:r>
            <a:endParaRPr lang="en-US" sz="800" dirty="0"/>
          </a:p>
        </p:txBody>
      </p:sp>
      <p:sp>
        <p:nvSpPr>
          <p:cNvPr id="38" name="Shape 33"/>
          <p:cNvSpPr/>
          <p:nvPr/>
        </p:nvSpPr>
        <p:spPr>
          <a:xfrm>
            <a:off x="5930798" y="2381098"/>
            <a:ext cx="2771546" cy="580644"/>
          </a:xfrm>
          <a:prstGeom prst="roundRect">
            <a:avLst>
              <a:gd name="adj" fmla="val 20653"/>
            </a:avLst>
          </a:prstGeom>
          <a:solidFill>
            <a:srgbClr val="1E293B">
              <a:alpha val="20000"/>
            </a:srgbClr>
          </a:solidFill>
          <a:ln/>
        </p:spPr>
      </p:sp>
      <p:pic>
        <p:nvPicPr>
          <p:cNvPr id="39" name="Image 3" descr="preencoded.png">    </p:cNvPr>
          <p:cNvPicPr>
            <a:picLocks noChangeAspect="1"/>
          </p:cNvPicPr>
          <p:nvPr/>
        </p:nvPicPr>
        <p:blipFill>
          <a:blip r:embed="rId4"/>
          <a:srcRect l="0" r="0" t="0" b="0"/>
          <a:stretch/>
        </p:blipFill>
        <p:spPr>
          <a:xfrm>
            <a:off x="7067398" y="2595982"/>
            <a:ext cx="152705" cy="152705"/>
          </a:xfrm>
          <a:prstGeom prst="rect">
            <a:avLst/>
          </a:prstGeom>
        </p:spPr>
      </p:pic>
      <p:sp>
        <p:nvSpPr>
          <p:cNvPr id="40" name="Text 34"/>
          <p:cNvSpPr txBox="1"/>
          <p:nvPr/>
        </p:nvSpPr>
        <p:spPr>
          <a:xfrm>
            <a:off x="7220102" y="2606954"/>
            <a:ext cx="4389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限定的</a:t>
            </a:r>
            <a:endParaRPr lang="en-US" sz="900" dirty="0"/>
          </a:p>
        </p:txBody>
      </p:sp>
      <p:sp>
        <p:nvSpPr>
          <p:cNvPr id="41" name="Shape 35"/>
          <p:cNvSpPr/>
          <p:nvPr/>
        </p:nvSpPr>
        <p:spPr>
          <a:xfrm>
            <a:off x="8852306" y="2381098"/>
            <a:ext cx="2771546" cy="580644"/>
          </a:xfrm>
          <a:prstGeom prst="roundRect">
            <a:avLst>
              <a:gd name="adj" fmla="val 20653"/>
            </a:avLst>
          </a:prstGeom>
          <a:solidFill>
            <a:srgbClr val="1E293B">
              <a:alpha val="20000"/>
            </a:srgbClr>
          </a:solidFill>
          <a:ln/>
        </p:spPr>
      </p:sp>
      <p:pic>
        <p:nvPicPr>
          <p:cNvPr id="42" name="Image 4" descr="preencoded.png">    </p:cNvPr>
          <p:cNvPicPr>
            <a:picLocks noChangeAspect="1"/>
          </p:cNvPicPr>
          <p:nvPr/>
        </p:nvPicPr>
        <p:blipFill>
          <a:blip r:embed="rId5">
            <a:alphaModFix amt="50000"/>
          </a:blip>
          <a:srcRect l="0" r="0" t="-100" b="-100"/>
          <a:stretch/>
        </p:blipFill>
        <p:spPr>
          <a:xfrm>
            <a:off x="10179101" y="2595982"/>
            <a:ext cx="114300" cy="152705"/>
          </a:xfrm>
          <a:prstGeom prst="rect">
            <a:avLst/>
          </a:prstGeom>
        </p:spPr>
      </p:pic>
      <p:sp>
        <p:nvSpPr>
          <p:cNvPr id="43" name="Shape 36"/>
          <p:cNvSpPr/>
          <p:nvPr/>
        </p:nvSpPr>
        <p:spPr>
          <a:xfrm>
            <a:off x="3010205" y="3114446"/>
            <a:ext cx="2771546" cy="571500"/>
          </a:xfrm>
          <a:prstGeom prst="roundRect">
            <a:avLst>
              <a:gd name="adj" fmla="val 21333"/>
            </a:avLst>
          </a:prstGeom>
          <a:solidFill>
            <a:srgbClr val="3B82F6">
              <a:alpha val="8000"/>
            </a:srgbClr>
          </a:solidFill>
          <a:ln w="12700">
            <a:solidFill>
              <a:srgbClr val="60A5FA">
                <a:alpha val="20000"/>
              </a:srgbClr>
            </a:solidFill>
            <a:prstDash val="solid"/>
          </a:ln>
        </p:spPr>
      </p:sp>
      <p:pic>
        <p:nvPicPr>
          <p:cNvPr id="44" name="Image 5" descr="preencoded.png">    </p:cNvPr>
          <p:cNvPicPr>
            <a:picLocks noChangeAspect="1"/>
          </p:cNvPicPr>
          <p:nvPr/>
        </p:nvPicPr>
        <p:blipFill>
          <a:blip r:embed="rId6"/>
          <a:srcRect l="0" r="0" t="0" b="0"/>
          <a:stretch/>
        </p:blipFill>
        <p:spPr>
          <a:xfrm>
            <a:off x="4298594" y="3305556"/>
            <a:ext cx="190195" cy="190195"/>
          </a:xfrm>
          <a:prstGeom prst="rect">
            <a:avLst/>
          </a:prstGeom>
        </p:spPr>
      </p:pic>
      <p:sp>
        <p:nvSpPr>
          <p:cNvPr id="45" name="Shape 37"/>
          <p:cNvSpPr/>
          <p:nvPr/>
        </p:nvSpPr>
        <p:spPr>
          <a:xfrm>
            <a:off x="5930798" y="3114446"/>
            <a:ext cx="2771546" cy="571500"/>
          </a:xfrm>
          <a:prstGeom prst="roundRect">
            <a:avLst>
              <a:gd name="adj" fmla="val 21333"/>
            </a:avLst>
          </a:prstGeom>
          <a:solidFill>
            <a:srgbClr val="1E293B">
              <a:alpha val="20000"/>
            </a:srgbClr>
          </a:solidFill>
          <a:ln/>
        </p:spPr>
      </p:sp>
      <p:pic>
        <p:nvPicPr>
          <p:cNvPr id="46" name="Image 6" descr="preencoded.png">    </p:cNvPr>
          <p:cNvPicPr>
            <a:picLocks noChangeAspect="1"/>
          </p:cNvPicPr>
          <p:nvPr/>
        </p:nvPicPr>
        <p:blipFill>
          <a:blip r:embed="rId7">
            <a:alphaModFix amt="50000"/>
          </a:blip>
          <a:srcRect l="0" r="0" t="-100" b="-100"/>
          <a:stretch/>
        </p:blipFill>
        <p:spPr>
          <a:xfrm>
            <a:off x="7257593" y="3323844"/>
            <a:ext cx="114300" cy="152705"/>
          </a:xfrm>
          <a:prstGeom prst="rect">
            <a:avLst/>
          </a:prstGeom>
        </p:spPr>
      </p:pic>
      <p:sp>
        <p:nvSpPr>
          <p:cNvPr id="47" name="Shape 38"/>
          <p:cNvSpPr/>
          <p:nvPr/>
        </p:nvSpPr>
        <p:spPr>
          <a:xfrm>
            <a:off x="8852306" y="3114446"/>
            <a:ext cx="2771546" cy="571500"/>
          </a:xfrm>
          <a:prstGeom prst="roundRect">
            <a:avLst>
              <a:gd name="adj" fmla="val 21333"/>
            </a:avLst>
          </a:prstGeom>
          <a:solidFill>
            <a:srgbClr val="1E293B">
              <a:alpha val="20000"/>
            </a:srgbClr>
          </a:solidFill>
          <a:ln/>
        </p:spPr>
      </p:sp>
      <p:pic>
        <p:nvPicPr>
          <p:cNvPr id="48" name="Image 7" descr="preencoded.png">    </p:cNvPr>
          <p:cNvPicPr>
            <a:picLocks noChangeAspect="1"/>
          </p:cNvPicPr>
          <p:nvPr/>
        </p:nvPicPr>
        <p:blipFill>
          <a:blip r:embed="rId8">
            <a:alphaModFix amt="50000"/>
          </a:blip>
          <a:srcRect l="0" r="0" t="-100" b="-100"/>
          <a:stretch/>
        </p:blipFill>
        <p:spPr>
          <a:xfrm>
            <a:off x="10179101" y="3323844"/>
            <a:ext cx="114300" cy="152705"/>
          </a:xfrm>
          <a:prstGeom prst="rect">
            <a:avLst/>
          </a:prstGeom>
        </p:spPr>
      </p:pic>
      <p:sp>
        <p:nvSpPr>
          <p:cNvPr id="49" name="Shape 39"/>
          <p:cNvSpPr/>
          <p:nvPr/>
        </p:nvSpPr>
        <p:spPr>
          <a:xfrm>
            <a:off x="3010205" y="3838651"/>
            <a:ext cx="2771546" cy="571500"/>
          </a:xfrm>
          <a:prstGeom prst="roundRect">
            <a:avLst>
              <a:gd name="adj" fmla="val 21333"/>
            </a:avLst>
          </a:prstGeom>
          <a:solidFill>
            <a:srgbClr val="3B82F6">
              <a:alpha val="8000"/>
            </a:srgbClr>
          </a:solidFill>
          <a:ln w="12700">
            <a:solidFill>
              <a:srgbClr val="60A5FA">
                <a:alpha val="20000"/>
              </a:srgbClr>
            </a:solidFill>
            <a:prstDash val="solid"/>
          </a:ln>
        </p:spPr>
      </p:sp>
      <p:pic>
        <p:nvPicPr>
          <p:cNvPr id="50" name="Image 8" descr="preencoded.png">    </p:cNvPr>
          <p:cNvPicPr>
            <a:picLocks noChangeAspect="1"/>
          </p:cNvPicPr>
          <p:nvPr/>
        </p:nvPicPr>
        <p:blipFill>
          <a:blip r:embed="rId9"/>
          <a:srcRect l="0" r="0" t="0" b="0"/>
          <a:stretch/>
        </p:blipFill>
        <p:spPr>
          <a:xfrm>
            <a:off x="4298594" y="4028846"/>
            <a:ext cx="190195" cy="190195"/>
          </a:xfrm>
          <a:prstGeom prst="rect">
            <a:avLst/>
          </a:prstGeom>
        </p:spPr>
      </p:pic>
      <p:sp>
        <p:nvSpPr>
          <p:cNvPr id="51" name="Shape 40"/>
          <p:cNvSpPr/>
          <p:nvPr/>
        </p:nvSpPr>
        <p:spPr>
          <a:xfrm>
            <a:off x="5930798" y="3838651"/>
            <a:ext cx="2771546" cy="571500"/>
          </a:xfrm>
          <a:prstGeom prst="roundRect">
            <a:avLst>
              <a:gd name="adj" fmla="val 21333"/>
            </a:avLst>
          </a:prstGeom>
          <a:solidFill>
            <a:srgbClr val="1E293B">
              <a:alpha val="20000"/>
            </a:srgbClr>
          </a:solidFill>
          <a:ln/>
        </p:spPr>
      </p:sp>
      <p:pic>
        <p:nvPicPr>
          <p:cNvPr id="52" name="Image 9" descr="preencoded.png">    </p:cNvPr>
          <p:cNvPicPr>
            <a:picLocks noChangeAspect="1"/>
          </p:cNvPicPr>
          <p:nvPr/>
        </p:nvPicPr>
        <p:blipFill>
          <a:blip r:embed="rId10"/>
          <a:srcRect l="0" r="0" t="0" b="0"/>
          <a:stretch/>
        </p:blipFill>
        <p:spPr>
          <a:xfrm>
            <a:off x="7032650" y="4048049"/>
            <a:ext cx="152705" cy="152705"/>
          </a:xfrm>
          <a:prstGeom prst="rect">
            <a:avLst/>
          </a:prstGeom>
        </p:spPr>
      </p:pic>
      <p:sp>
        <p:nvSpPr>
          <p:cNvPr id="53" name="Text 41"/>
          <p:cNvSpPr txBox="1"/>
          <p:nvPr/>
        </p:nvSpPr>
        <p:spPr>
          <a:xfrm>
            <a:off x="7184441" y="4059936"/>
            <a:ext cx="505663"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Pro機能</a:t>
            </a:r>
            <a:endParaRPr lang="en-US" sz="900" dirty="0"/>
          </a:p>
        </p:txBody>
      </p:sp>
      <p:sp>
        <p:nvSpPr>
          <p:cNvPr id="54" name="Shape 42"/>
          <p:cNvSpPr/>
          <p:nvPr/>
        </p:nvSpPr>
        <p:spPr>
          <a:xfrm>
            <a:off x="8852306" y="3838651"/>
            <a:ext cx="2771546" cy="571500"/>
          </a:xfrm>
          <a:prstGeom prst="roundRect">
            <a:avLst>
              <a:gd name="adj" fmla="val 21333"/>
            </a:avLst>
          </a:prstGeom>
          <a:solidFill>
            <a:srgbClr val="1E293B">
              <a:alpha val="20000"/>
            </a:srgbClr>
          </a:solidFill>
          <a:ln/>
        </p:spPr>
      </p:sp>
      <p:pic>
        <p:nvPicPr>
          <p:cNvPr id="55" name="Image 10" descr="preencoded.png">    </p:cNvPr>
          <p:cNvPicPr>
            <a:picLocks noChangeAspect="1"/>
          </p:cNvPicPr>
          <p:nvPr/>
        </p:nvPicPr>
        <p:blipFill>
          <a:blip r:embed="rId11"/>
          <a:srcRect l="0" r="0" t="0" b="0"/>
          <a:stretch/>
        </p:blipFill>
        <p:spPr>
          <a:xfrm>
            <a:off x="9854489" y="4048049"/>
            <a:ext cx="152705" cy="152705"/>
          </a:xfrm>
          <a:prstGeom prst="rect">
            <a:avLst/>
          </a:prstGeom>
        </p:spPr>
      </p:pic>
      <p:sp>
        <p:nvSpPr>
          <p:cNvPr id="56" name="Text 43"/>
          <p:cNvSpPr txBox="1"/>
          <p:nvPr/>
        </p:nvSpPr>
        <p:spPr>
          <a:xfrm>
            <a:off x="10007194" y="4059936"/>
            <a:ext cx="70500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Canvas機能</a:t>
            </a:r>
            <a:endParaRPr lang="en-US" sz="900" dirty="0"/>
          </a:p>
        </p:txBody>
      </p:sp>
      <p:sp>
        <p:nvSpPr>
          <p:cNvPr id="57" name="Shape 44"/>
          <p:cNvSpPr/>
          <p:nvPr/>
        </p:nvSpPr>
        <p:spPr>
          <a:xfrm>
            <a:off x="3010205" y="4562856"/>
            <a:ext cx="2771546" cy="571500"/>
          </a:xfrm>
          <a:prstGeom prst="roundRect">
            <a:avLst>
              <a:gd name="adj" fmla="val 21333"/>
            </a:avLst>
          </a:prstGeom>
          <a:solidFill>
            <a:srgbClr val="3B82F6">
              <a:alpha val="8000"/>
            </a:srgbClr>
          </a:solidFill>
          <a:ln w="12700">
            <a:solidFill>
              <a:srgbClr val="60A5FA">
                <a:alpha val="20000"/>
              </a:srgbClr>
            </a:solidFill>
            <a:prstDash val="solid"/>
          </a:ln>
        </p:spPr>
      </p:sp>
      <p:sp>
        <p:nvSpPr>
          <p:cNvPr id="58" name="Text 45"/>
          <p:cNvSpPr txBox="1"/>
          <p:nvPr/>
        </p:nvSpPr>
        <p:spPr>
          <a:xfrm>
            <a:off x="4165092" y="4764024"/>
            <a:ext cx="553212" cy="162763"/>
          </a:xfrm>
          <a:prstGeom prst="rect">
            <a:avLst/>
          </a:prstGeom>
          <a:noFill/>
          <a:ln/>
        </p:spPr>
        <p:txBody>
          <a:bodyPr wrap="square" lIns="0" tIns="0" rIns="0" bIns="0" rtlCol="0" anchor="ctr"/>
          <a:lstStyle/>
          <a:p>
            <a:pPr algn="ctr" indent="0" marL="0">
              <a:buNone/>
            </a:pPr>
            <a:r>
              <a:rPr lang="en-US" sz="900" b="1" dirty="0">
                <a:solidFill>
                  <a:srgbClr val="34D399"/>
                </a:solidFill>
                <a:latin typeface="Noto Sans JP" pitchFamily="34" charset="0"/>
                <a:ea typeface="Noto Sans JP" pitchFamily="34" charset="-122"/>
                <a:cs typeface="Noto Sans JP" pitchFamily="34" charset="-120"/>
              </a:rPr>
              <a:t>完全なし</a:t>
            </a:r>
            <a:endParaRPr lang="en-US" sz="900" dirty="0"/>
          </a:p>
        </p:txBody>
      </p:sp>
      <p:sp>
        <p:nvSpPr>
          <p:cNvPr id="59" name="Shape 46"/>
          <p:cNvSpPr/>
          <p:nvPr/>
        </p:nvSpPr>
        <p:spPr>
          <a:xfrm>
            <a:off x="5930798" y="4562856"/>
            <a:ext cx="2771546" cy="571500"/>
          </a:xfrm>
          <a:prstGeom prst="roundRect">
            <a:avLst>
              <a:gd name="adj" fmla="val 21333"/>
            </a:avLst>
          </a:prstGeom>
          <a:solidFill>
            <a:srgbClr val="1E293B">
              <a:alpha val="20000"/>
            </a:srgbClr>
          </a:solidFill>
          <a:ln/>
        </p:spPr>
      </p:sp>
      <p:sp>
        <p:nvSpPr>
          <p:cNvPr id="60" name="Text 47"/>
          <p:cNvSpPr txBox="1"/>
          <p:nvPr/>
        </p:nvSpPr>
        <p:spPr>
          <a:xfrm>
            <a:off x="7028993" y="4764024"/>
            <a:ext cx="6675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Free版あり</a:t>
            </a:r>
            <a:endParaRPr lang="en-US" sz="900" dirty="0"/>
          </a:p>
        </p:txBody>
      </p:sp>
      <p:sp>
        <p:nvSpPr>
          <p:cNvPr id="61" name="Shape 48"/>
          <p:cNvSpPr/>
          <p:nvPr/>
        </p:nvSpPr>
        <p:spPr>
          <a:xfrm>
            <a:off x="8852306" y="4562856"/>
            <a:ext cx="2771546" cy="571500"/>
          </a:xfrm>
          <a:prstGeom prst="roundRect">
            <a:avLst>
              <a:gd name="adj" fmla="val 21333"/>
            </a:avLst>
          </a:prstGeom>
          <a:solidFill>
            <a:srgbClr val="1E293B">
              <a:alpha val="20000"/>
            </a:srgbClr>
          </a:solidFill>
          <a:ln/>
        </p:spPr>
      </p:sp>
      <p:sp>
        <p:nvSpPr>
          <p:cNvPr id="62" name="Text 49"/>
          <p:cNvSpPr txBox="1"/>
          <p:nvPr/>
        </p:nvSpPr>
        <p:spPr>
          <a:xfrm>
            <a:off x="10121494" y="4764024"/>
            <a:ext cx="3246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なし</a:t>
            </a:r>
            <a:endParaRPr lang="en-US" sz="900" dirty="0"/>
          </a:p>
        </p:txBody>
      </p:sp>
      <p:sp>
        <p:nvSpPr>
          <p:cNvPr id="63" name="Shape 50"/>
          <p:cNvSpPr/>
          <p:nvPr/>
        </p:nvSpPr>
        <p:spPr>
          <a:xfrm>
            <a:off x="3010205" y="5286146"/>
            <a:ext cx="2771546" cy="571500"/>
          </a:xfrm>
          <a:prstGeom prst="roundRect">
            <a:avLst>
              <a:gd name="adj" fmla="val 21333"/>
            </a:avLst>
          </a:prstGeom>
          <a:solidFill>
            <a:srgbClr val="3B82F6">
              <a:alpha val="8000"/>
            </a:srgbClr>
          </a:solidFill>
          <a:ln w="12700">
            <a:solidFill>
              <a:srgbClr val="60A5FA">
                <a:alpha val="20000"/>
              </a:srgbClr>
            </a:solidFill>
            <a:prstDash val="solid"/>
          </a:ln>
        </p:spPr>
      </p:sp>
      <p:sp>
        <p:nvSpPr>
          <p:cNvPr id="64" name="Text 51"/>
          <p:cNvSpPr txBox="1"/>
          <p:nvPr/>
        </p:nvSpPr>
        <p:spPr>
          <a:xfrm>
            <a:off x="4124858" y="5414162"/>
            <a:ext cx="629107" cy="162763"/>
          </a:xfrm>
          <a:prstGeom prst="rect">
            <a:avLst/>
          </a:prstGeom>
          <a:noFill/>
          <a:ln/>
        </p:spPr>
        <p:txBody>
          <a:bodyPr wrap="square" lIns="0" tIns="0" rIns="0" bIns="0" rtlCol="0" anchor="ctr"/>
          <a:lstStyle/>
          <a:p>
            <a:pPr algn="ctr" indent="0" marL="0">
              <a:buNone/>
            </a:pPr>
            <a:r>
              <a:rPr lang="en-US" sz="900" dirty="0">
                <a:solidFill>
                  <a:srgbClr val="FFFFFF"/>
                </a:solidFill>
                <a:latin typeface="Noto Sans JP" pitchFamily="34" charset="0"/>
                <a:ea typeface="Noto Sans JP" pitchFamily="34" charset="-122"/>
                <a:cs typeface="Noto Sans JP" pitchFamily="34" charset="-120"/>
              </a:rPr>
              <a:t>80+ツール</a:t>
            </a:r>
            <a:endParaRPr lang="en-US" sz="900" dirty="0"/>
          </a:p>
        </p:txBody>
      </p:sp>
      <p:sp>
        <p:nvSpPr>
          <p:cNvPr id="65" name="Text 52"/>
          <p:cNvSpPr txBox="1"/>
          <p:nvPr/>
        </p:nvSpPr>
        <p:spPr>
          <a:xfrm>
            <a:off x="3953866" y="5562295"/>
            <a:ext cx="972007" cy="162763"/>
          </a:xfrm>
          <a:prstGeom prst="rect">
            <a:avLst/>
          </a:prstGeom>
          <a:noFill/>
          <a:ln/>
        </p:spPr>
        <p:txBody>
          <a:bodyPr wrap="square" lIns="0" tIns="0" rIns="0" bIns="0" rtlCol="0" anchor="ctr"/>
          <a:lstStyle/>
          <a:p>
            <a:pPr algn="ctr" indent="0" marL="0">
              <a:buNone/>
            </a:pPr>
            <a:r>
              <a:rPr lang="en-US" sz="900" dirty="0">
                <a:solidFill>
                  <a:srgbClr val="FFFFFF"/>
                </a:solidFill>
                <a:latin typeface="Noto Sans JP" pitchFamily="34" charset="0"/>
                <a:ea typeface="Noto Sans JP" pitchFamily="34" charset="-122"/>
                <a:cs typeface="Noto Sans JP" pitchFamily="34" charset="-120"/>
              </a:rPr>
              <a:t>10+データセット</a:t>
            </a:r>
            <a:endParaRPr lang="en-US" sz="900" dirty="0"/>
          </a:p>
        </p:txBody>
      </p:sp>
      <p:sp>
        <p:nvSpPr>
          <p:cNvPr id="66" name="Shape 53"/>
          <p:cNvSpPr/>
          <p:nvPr/>
        </p:nvSpPr>
        <p:spPr>
          <a:xfrm>
            <a:off x="5930798" y="5286146"/>
            <a:ext cx="2771546" cy="571500"/>
          </a:xfrm>
          <a:prstGeom prst="roundRect">
            <a:avLst>
              <a:gd name="adj" fmla="val 21333"/>
            </a:avLst>
          </a:prstGeom>
          <a:solidFill>
            <a:srgbClr val="1E293B">
              <a:alpha val="20000"/>
            </a:srgbClr>
          </a:solidFill>
          <a:ln/>
        </p:spPr>
      </p:sp>
      <p:sp>
        <p:nvSpPr>
          <p:cNvPr id="67" name="Text 54"/>
          <p:cNvSpPr txBox="1"/>
          <p:nvPr/>
        </p:nvSpPr>
        <p:spPr>
          <a:xfrm>
            <a:off x="7143293" y="5414162"/>
            <a:ext cx="4389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限定的</a:t>
            </a:r>
            <a:endParaRPr lang="en-US" sz="900" dirty="0"/>
          </a:p>
        </p:txBody>
      </p:sp>
      <p:sp>
        <p:nvSpPr>
          <p:cNvPr id="68" name="Text 55"/>
          <p:cNvSpPr txBox="1"/>
          <p:nvPr/>
        </p:nvSpPr>
        <p:spPr>
          <a:xfrm>
            <a:off x="7108546" y="5562295"/>
            <a:ext cx="505663"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(Yelp等)</a:t>
            </a:r>
            <a:endParaRPr lang="en-US" sz="900" dirty="0"/>
          </a:p>
        </p:txBody>
      </p:sp>
      <p:sp>
        <p:nvSpPr>
          <p:cNvPr id="69" name="Shape 56"/>
          <p:cNvSpPr/>
          <p:nvPr/>
        </p:nvSpPr>
        <p:spPr>
          <a:xfrm>
            <a:off x="8852306" y="5286146"/>
            <a:ext cx="2771546" cy="571500"/>
          </a:xfrm>
          <a:prstGeom prst="roundRect">
            <a:avLst>
              <a:gd name="adj" fmla="val 21333"/>
            </a:avLst>
          </a:prstGeom>
          <a:solidFill>
            <a:srgbClr val="1E293B">
              <a:alpha val="20000"/>
            </a:srgbClr>
          </a:solidFill>
          <a:ln/>
        </p:spPr>
      </p:sp>
      <p:sp>
        <p:nvSpPr>
          <p:cNvPr id="70" name="Text 57"/>
          <p:cNvSpPr txBox="1"/>
          <p:nvPr/>
        </p:nvSpPr>
        <p:spPr>
          <a:xfrm>
            <a:off x="9950501" y="5414162"/>
            <a:ext cx="6675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プラグイン</a:t>
            </a:r>
            <a:endParaRPr lang="en-US" sz="900" dirty="0"/>
          </a:p>
        </p:txBody>
      </p:sp>
      <p:sp>
        <p:nvSpPr>
          <p:cNvPr id="71" name="Text 58"/>
          <p:cNvSpPr txBox="1"/>
          <p:nvPr/>
        </p:nvSpPr>
        <p:spPr>
          <a:xfrm>
            <a:off x="9892894" y="5562295"/>
            <a:ext cx="7818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ファイル解析</a:t>
            </a:r>
            <a:endParaRPr lang="en-US" sz="900" dirty="0"/>
          </a:p>
        </p:txBody>
      </p:sp>
      <p:sp>
        <p:nvSpPr>
          <p:cNvPr id="72" name="Shape 59"/>
          <p:cNvSpPr/>
          <p:nvPr/>
        </p:nvSpPr>
        <p:spPr>
          <a:xfrm>
            <a:off x="3010205" y="6010351"/>
            <a:ext cx="2771546" cy="571500"/>
          </a:xfrm>
          <a:prstGeom prst="roundRect">
            <a:avLst>
              <a:gd name="adj" fmla="val 21333"/>
            </a:avLst>
          </a:prstGeom>
          <a:solidFill>
            <a:srgbClr val="3B82F6">
              <a:alpha val="8000"/>
            </a:srgbClr>
          </a:solidFill>
          <a:ln w="12700">
            <a:solidFill>
              <a:srgbClr val="60A5FA">
                <a:alpha val="20000"/>
              </a:srgbClr>
            </a:solidFill>
            <a:prstDash val="solid"/>
          </a:ln>
        </p:spPr>
      </p:sp>
      <p:sp>
        <p:nvSpPr>
          <p:cNvPr id="73" name="Text 60"/>
          <p:cNvSpPr txBox="1"/>
          <p:nvPr/>
        </p:nvSpPr>
        <p:spPr>
          <a:xfrm>
            <a:off x="4336999" y="6138367"/>
            <a:ext cx="210312" cy="162763"/>
          </a:xfrm>
          <a:prstGeom prst="rect">
            <a:avLst/>
          </a:prstGeom>
          <a:noFill/>
          <a:ln/>
        </p:spPr>
        <p:txBody>
          <a:bodyPr wrap="square" lIns="0" tIns="0" rIns="0" bIns="0" rtlCol="0" anchor="ctr"/>
          <a:lstStyle/>
          <a:p>
            <a:pPr algn="ctr" indent="0" marL="0">
              <a:buNone/>
            </a:pPr>
            <a:r>
              <a:rPr lang="en-US" sz="900" dirty="0">
                <a:solidFill>
                  <a:srgbClr val="FFFFFF"/>
                </a:solidFill>
                <a:latin typeface="Noto Sans JP" pitchFamily="34" charset="0"/>
                <a:ea typeface="Noto Sans JP" pitchFamily="34" charset="-122"/>
                <a:cs typeface="Noto Sans JP" pitchFamily="34" charset="-120"/>
              </a:rPr>
              <a:t>高</a:t>
            </a:r>
            <a:endParaRPr lang="en-US" sz="900" dirty="0"/>
          </a:p>
        </p:txBody>
      </p:sp>
      <p:sp>
        <p:nvSpPr>
          <p:cNvPr id="74" name="Text 61"/>
          <p:cNvSpPr txBox="1"/>
          <p:nvPr/>
        </p:nvSpPr>
        <p:spPr>
          <a:xfrm>
            <a:off x="3965753" y="6286500"/>
            <a:ext cx="943661" cy="162763"/>
          </a:xfrm>
          <a:prstGeom prst="rect">
            <a:avLst/>
          </a:prstGeom>
          <a:noFill/>
          <a:ln/>
        </p:spPr>
        <p:txBody>
          <a:bodyPr wrap="square" lIns="0" tIns="0" rIns="0" bIns="0" rtlCol="0" anchor="ctr"/>
          <a:lstStyle/>
          <a:p>
            <a:pPr algn="ctr" indent="0" marL="0">
              <a:buNone/>
            </a:pPr>
            <a:r>
              <a:rPr lang="en-US" sz="900" dirty="0">
                <a:solidFill>
                  <a:srgbClr val="FFFFFF"/>
                </a:solidFill>
                <a:latin typeface="Noto Sans JP" pitchFamily="34" charset="0"/>
                <a:ea typeface="Noto Sans JP" pitchFamily="34" charset="-122"/>
                <a:cs typeface="Noto Sans JP" pitchFamily="34" charset="-120"/>
              </a:rPr>
              <a:t>(計画/実行/修正)</a:t>
            </a:r>
            <a:endParaRPr lang="en-US" sz="900" dirty="0"/>
          </a:p>
        </p:txBody>
      </p:sp>
      <p:sp>
        <p:nvSpPr>
          <p:cNvPr id="75" name="Shape 62"/>
          <p:cNvSpPr/>
          <p:nvPr/>
        </p:nvSpPr>
        <p:spPr>
          <a:xfrm>
            <a:off x="5930798" y="6010351"/>
            <a:ext cx="2771546" cy="571500"/>
          </a:xfrm>
          <a:prstGeom prst="roundRect">
            <a:avLst>
              <a:gd name="adj" fmla="val 21333"/>
            </a:avLst>
          </a:prstGeom>
          <a:solidFill>
            <a:srgbClr val="1E293B">
              <a:alpha val="20000"/>
            </a:srgbClr>
          </a:solidFill>
          <a:ln/>
        </p:spPr>
      </p:sp>
      <p:sp>
        <p:nvSpPr>
          <p:cNvPr id="76" name="Text 63"/>
          <p:cNvSpPr txBox="1"/>
          <p:nvPr/>
        </p:nvSpPr>
        <p:spPr>
          <a:xfrm>
            <a:off x="7257593" y="6138367"/>
            <a:ext cx="2103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低</a:t>
            </a:r>
            <a:endParaRPr lang="en-US" sz="900" dirty="0"/>
          </a:p>
        </p:txBody>
      </p:sp>
      <p:sp>
        <p:nvSpPr>
          <p:cNvPr id="77" name="Text 64"/>
          <p:cNvSpPr txBox="1"/>
          <p:nvPr/>
        </p:nvSpPr>
        <p:spPr>
          <a:xfrm>
            <a:off x="7048195" y="6286500"/>
            <a:ext cx="629107"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(検索中心)</a:t>
            </a:r>
            <a:endParaRPr lang="en-US" sz="900" dirty="0"/>
          </a:p>
        </p:txBody>
      </p:sp>
      <p:sp>
        <p:nvSpPr>
          <p:cNvPr id="78" name="Shape 65"/>
          <p:cNvSpPr/>
          <p:nvPr/>
        </p:nvSpPr>
        <p:spPr>
          <a:xfrm>
            <a:off x="8852306" y="6010351"/>
            <a:ext cx="2771546" cy="571500"/>
          </a:xfrm>
          <a:prstGeom prst="roundRect">
            <a:avLst>
              <a:gd name="adj" fmla="val 21333"/>
            </a:avLst>
          </a:prstGeom>
          <a:solidFill>
            <a:srgbClr val="1E293B">
              <a:alpha val="20000"/>
            </a:srgbClr>
          </a:solidFill>
          <a:ln/>
        </p:spPr>
      </p:sp>
      <p:sp>
        <p:nvSpPr>
          <p:cNvPr id="79" name="Text 66"/>
          <p:cNvSpPr txBox="1"/>
          <p:nvPr/>
        </p:nvSpPr>
        <p:spPr>
          <a:xfrm>
            <a:off x="10179101" y="6138367"/>
            <a:ext cx="21031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中</a:t>
            </a:r>
            <a:endParaRPr lang="en-US" sz="900" dirty="0"/>
          </a:p>
        </p:txBody>
      </p:sp>
      <p:sp>
        <p:nvSpPr>
          <p:cNvPr id="80" name="Text 67"/>
          <p:cNvSpPr txBox="1"/>
          <p:nvPr/>
        </p:nvSpPr>
        <p:spPr>
          <a:xfrm>
            <a:off x="9758477" y="6286500"/>
            <a:ext cx="1047902" cy="162763"/>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(Code Interpreter)</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952805" y="-952805"/>
            <a:ext cx="5715000" cy="5715000"/>
          </a:xfrm>
          <a:prstGeom prst="ellipse">
            <a:avLst/>
          </a:prstGeom>
          <a:solidFill>
            <a:srgbClr val="3B82F6">
              <a:alpha val="15000"/>
            </a:srgbClr>
          </a:solidFill>
          <a:ln/>
        </p:spPr>
      </p:sp>
      <p:sp>
        <p:nvSpPr>
          <p:cNvPr id="5" name="Shape 3"/>
          <p:cNvSpPr/>
          <p:nvPr/>
        </p:nvSpPr>
        <p:spPr>
          <a:xfrm>
            <a:off x="8382305" y="3047695"/>
            <a:ext cx="4762195" cy="4762195"/>
          </a:xfrm>
          <a:prstGeom prst="ellipse">
            <a:avLst/>
          </a:prstGeom>
          <a:solidFill>
            <a:srgbClr val="8B5CF6">
              <a:alpha val="15000"/>
            </a:srgbClr>
          </a:solidFill>
          <a:ln/>
        </p:spPr>
      </p:sp>
      <p:sp>
        <p:nvSpPr>
          <p:cNvPr id="6" name="Shape 4"/>
          <p:cNvSpPr/>
          <p:nvPr/>
        </p:nvSpPr>
        <p:spPr>
          <a:xfrm>
            <a:off x="571500" y="982066"/>
            <a:ext cx="11048695" cy="9144"/>
          </a:xfrm>
          <a:prstGeom prst="rect">
            <a:avLst/>
          </a:prstGeom>
          <a:solidFill>
            <a:srgbClr val="FFFFFF">
              <a:alpha val="10000"/>
            </a:srgbClr>
          </a:solidFill>
          <a:ln/>
        </p:spPr>
      </p:sp>
      <p:pic>
        <p:nvPicPr>
          <p:cNvPr id="7" name="Image 0" descr="preencoded.png">    </p:cNvPr>
          <p:cNvPicPr>
            <a:picLocks noChangeAspect="1"/>
          </p:cNvPicPr>
          <p:nvPr/>
        </p:nvPicPr>
        <p:blipFill>
          <a:blip r:embed="rId1"/>
          <a:srcRect l="-50" r="-50" t="0" b="0"/>
          <a:stretch/>
        </p:blipFill>
        <p:spPr>
          <a:xfrm>
            <a:off x="571500" y="457200"/>
            <a:ext cx="228600" cy="304495"/>
          </a:xfrm>
          <a:prstGeom prst="rect">
            <a:avLst/>
          </a:prstGeom>
        </p:spPr>
      </p:pic>
      <p:sp>
        <p:nvSpPr>
          <p:cNvPr id="8" name="Text 5"/>
          <p:cNvSpPr txBox="1"/>
          <p:nvPr/>
        </p:nvSpPr>
        <p:spPr>
          <a:xfrm>
            <a:off x="942746" y="390449"/>
            <a:ext cx="2067458" cy="438912"/>
          </a:xfrm>
          <a:prstGeom prst="rect">
            <a:avLst/>
          </a:prstGeom>
          <a:noFill/>
          <a:ln/>
        </p:spPr>
        <p:txBody>
          <a:bodyPr wrap="square" lIns="0" tIns="0" rIns="0" bIns="0" rtlCol="0" anchor="ctr"/>
          <a:lstStyle/>
          <a:p>
            <a:pPr algn="l" indent="0" marL="0">
              <a:buNone/>
            </a:pPr>
            <a:r>
              <a:rPr lang="en-US" sz="2400" b="1" dirty="0">
                <a:solidFill>
                  <a:srgbClr val="FFFFFF"/>
                </a:solidFill>
                <a:latin typeface="Noto Sans JP" pitchFamily="34" charset="0"/>
                <a:ea typeface="Noto Sans JP" pitchFamily="34" charset="-122"/>
                <a:cs typeface="Noto Sans JP" pitchFamily="34" charset="-120"/>
              </a:rPr>
              <a:t>開発企業情報</a:t>
            </a:r>
            <a:endParaRPr lang="en-US" sz="2400" dirty="0"/>
          </a:p>
        </p:txBody>
      </p:sp>
      <p:sp>
        <p:nvSpPr>
          <p:cNvPr id="9" name="Text 6"/>
          <p:cNvSpPr txBox="1"/>
          <p:nvPr/>
        </p:nvSpPr>
        <p:spPr>
          <a:xfrm>
            <a:off x="9511589" y="590702"/>
            <a:ext cx="2214677"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MainFunc &amp; Genspark Leadership</a:t>
            </a:r>
            <a:endParaRPr lang="en-US" sz="1000" dirty="0"/>
          </a:p>
        </p:txBody>
      </p:sp>
      <p:sp>
        <p:nvSpPr>
          <p:cNvPr id="10" name="Shape 7"/>
          <p:cNvSpPr/>
          <p:nvPr/>
        </p:nvSpPr>
        <p:spPr>
          <a:xfrm>
            <a:off x="571500" y="5722315"/>
            <a:ext cx="3866998" cy="809244"/>
          </a:xfrm>
          <a:prstGeom prst="roundRect">
            <a:avLst>
              <a:gd name="adj" fmla="val 21270"/>
            </a:avLst>
          </a:prstGeom>
          <a:solidFill>
            <a:srgbClr val="10B981">
              <a:alpha val="10000"/>
            </a:srgbClr>
          </a:solidFill>
          <a:ln w="12700">
            <a:solidFill>
              <a:srgbClr val="10B981">
                <a:alpha val="30000"/>
              </a:srgbClr>
            </a:solidFill>
            <a:prstDash val="solid"/>
          </a:ln>
        </p:spPr>
      </p:sp>
      <p:pic>
        <p:nvPicPr>
          <p:cNvPr id="11" name="Image 1" descr="preencoded.png">    </p:cNvPr>
          <p:cNvPicPr>
            <a:picLocks noChangeAspect="1"/>
          </p:cNvPicPr>
          <p:nvPr/>
        </p:nvPicPr>
        <p:blipFill>
          <a:blip r:embed="rId2"/>
          <a:srcRect l="-1064" r="-1064" t="0" b="0"/>
          <a:stretch/>
        </p:blipFill>
        <p:spPr>
          <a:xfrm>
            <a:off x="4819802" y="1319479"/>
            <a:ext cx="219456" cy="171907"/>
          </a:xfrm>
          <a:prstGeom prst="rect">
            <a:avLst/>
          </a:prstGeom>
        </p:spPr>
      </p:pic>
      <p:sp>
        <p:nvSpPr>
          <p:cNvPr id="12" name="Text 8"/>
          <p:cNvSpPr txBox="1"/>
          <p:nvPr/>
        </p:nvSpPr>
        <p:spPr>
          <a:xfrm>
            <a:off x="5134356" y="1276502"/>
            <a:ext cx="1729130" cy="257861"/>
          </a:xfrm>
          <a:prstGeom prst="rect">
            <a:avLst/>
          </a:prstGeom>
          <a:noFill/>
          <a:ln/>
        </p:spPr>
        <p:txBody>
          <a:bodyPr wrap="square" lIns="0" tIns="0" rIns="0" bIns="0" rtlCol="0" anchor="ctr"/>
          <a:lstStyle/>
          <a:p>
            <a:pPr algn="l" indent="0" marL="0">
              <a:buNone/>
            </a:pPr>
            <a:r>
              <a:rPr lang="en-US" sz="1300" b="1" dirty="0">
                <a:solidFill>
                  <a:srgbClr val="E2E8F0"/>
                </a:solidFill>
                <a:latin typeface="Noto Sans JP" pitchFamily="34" charset="0"/>
                <a:ea typeface="Noto Sans JP" pitchFamily="34" charset="-122"/>
                <a:cs typeface="Noto Sans JP" pitchFamily="34" charset="-120"/>
              </a:rPr>
              <a:t>創業者 / Leadership</a:t>
            </a:r>
            <a:endParaRPr lang="en-US" sz="1300" dirty="0"/>
          </a:p>
        </p:txBody>
      </p:sp>
      <p:sp>
        <p:nvSpPr>
          <p:cNvPr id="13" name="Shape 9"/>
          <p:cNvSpPr/>
          <p:nvPr/>
        </p:nvSpPr>
        <p:spPr>
          <a:xfrm>
            <a:off x="4819802" y="1686154"/>
            <a:ext cx="3305556" cy="1476756"/>
          </a:xfrm>
          <a:prstGeom prst="roundRect">
            <a:avLst>
              <a:gd name="adj" fmla="val 6392"/>
            </a:avLst>
          </a:prstGeom>
          <a:solidFill>
            <a:srgbClr val="1E293B">
              <a:alpha val="60000"/>
            </a:srgbClr>
          </a:solidFill>
          <a:ln w="12700">
            <a:solidFill>
              <a:srgbClr val="FFFFFF">
                <a:alpha val="10000"/>
              </a:srgbClr>
            </a:solidFill>
            <a:prstDash val="solid"/>
          </a:ln>
        </p:spPr>
      </p:sp>
      <p:sp>
        <p:nvSpPr>
          <p:cNvPr id="14" name="Shape 10"/>
          <p:cNvSpPr/>
          <p:nvPr/>
        </p:nvSpPr>
        <p:spPr>
          <a:xfrm>
            <a:off x="5020056" y="1886407"/>
            <a:ext cx="571500" cy="571500"/>
          </a:xfrm>
          <a:prstGeom prst="ellipse">
            <a:avLst/>
          </a:prstGeom>
          <a:solidFill>
            <a:srgbClr val="334155"/>
          </a:solidFill>
          <a:ln w="25400">
            <a:solidFill>
              <a:srgbClr val="60A5FA"/>
            </a:solidFill>
            <a:prstDash val="solid"/>
          </a:ln>
        </p:spPr>
      </p:sp>
      <p:pic>
        <p:nvPicPr>
          <p:cNvPr id="15" name="Image 2" descr="preencoded.png">    </p:cNvPr>
          <p:cNvPicPr>
            <a:picLocks noChangeAspect="1"/>
          </p:cNvPicPr>
          <p:nvPr/>
        </p:nvPicPr>
        <p:blipFill>
          <a:blip r:embed="rId3"/>
          <a:srcRect l="-57" r="-57" t="0" b="0"/>
          <a:stretch/>
        </p:blipFill>
        <p:spPr>
          <a:xfrm>
            <a:off x="5205679" y="2057400"/>
            <a:ext cx="200254" cy="228600"/>
          </a:xfrm>
          <a:prstGeom prst="rect">
            <a:avLst/>
          </a:prstGeom>
        </p:spPr>
      </p:pic>
      <p:sp>
        <p:nvSpPr>
          <p:cNvPr id="16" name="Shape 11"/>
          <p:cNvSpPr/>
          <p:nvPr/>
        </p:nvSpPr>
        <p:spPr>
          <a:xfrm>
            <a:off x="8315554" y="1686154"/>
            <a:ext cx="3305556" cy="1476756"/>
          </a:xfrm>
          <a:prstGeom prst="roundRect">
            <a:avLst>
              <a:gd name="adj" fmla="val 6392"/>
            </a:avLst>
          </a:prstGeom>
          <a:solidFill>
            <a:srgbClr val="1E293B">
              <a:alpha val="60000"/>
            </a:srgbClr>
          </a:solidFill>
          <a:ln w="12700">
            <a:solidFill>
              <a:srgbClr val="FFFFFF">
                <a:alpha val="10000"/>
              </a:srgbClr>
            </a:solidFill>
            <a:prstDash val="solid"/>
          </a:ln>
        </p:spPr>
      </p:sp>
      <p:sp>
        <p:nvSpPr>
          <p:cNvPr id="17" name="Shape 12"/>
          <p:cNvSpPr/>
          <p:nvPr/>
        </p:nvSpPr>
        <p:spPr>
          <a:xfrm>
            <a:off x="8515807" y="1886407"/>
            <a:ext cx="571500" cy="571500"/>
          </a:xfrm>
          <a:prstGeom prst="ellipse">
            <a:avLst/>
          </a:prstGeom>
          <a:solidFill>
            <a:srgbClr val="334155"/>
          </a:solidFill>
          <a:ln w="25400">
            <a:solidFill>
              <a:srgbClr val="60A5FA"/>
            </a:solidFill>
            <a:prstDash val="solid"/>
          </a:ln>
        </p:spPr>
      </p:sp>
      <p:pic>
        <p:nvPicPr>
          <p:cNvPr id="18" name="Image 3" descr="preencoded.png">    </p:cNvPr>
          <p:cNvPicPr>
            <a:picLocks noChangeAspect="1"/>
          </p:cNvPicPr>
          <p:nvPr/>
        </p:nvPicPr>
        <p:blipFill>
          <a:blip r:embed="rId4"/>
          <a:srcRect l="-80" r="-80" t="0" b="0"/>
          <a:stretch/>
        </p:blipFill>
        <p:spPr>
          <a:xfrm>
            <a:off x="8658454" y="2057400"/>
            <a:ext cx="286207" cy="228600"/>
          </a:xfrm>
          <a:prstGeom prst="rect">
            <a:avLst/>
          </a:prstGeom>
        </p:spPr>
      </p:pic>
      <p:pic>
        <p:nvPicPr>
          <p:cNvPr id="19" name="Image 4" descr="preencoded.png">    </p:cNvPr>
          <p:cNvPicPr>
            <a:picLocks noChangeAspect="1"/>
          </p:cNvPicPr>
          <p:nvPr/>
        </p:nvPicPr>
        <p:blipFill>
          <a:blip r:embed="rId5"/>
          <a:srcRect l="0" r="0" t="0" b="0"/>
          <a:stretch/>
        </p:blipFill>
        <p:spPr>
          <a:xfrm>
            <a:off x="4819802" y="3525012"/>
            <a:ext cx="171907" cy="171907"/>
          </a:xfrm>
          <a:prstGeom prst="rect">
            <a:avLst/>
          </a:prstGeom>
        </p:spPr>
      </p:pic>
      <p:sp>
        <p:nvSpPr>
          <p:cNvPr id="20" name="Text 13"/>
          <p:cNvSpPr txBox="1"/>
          <p:nvPr/>
        </p:nvSpPr>
        <p:spPr>
          <a:xfrm>
            <a:off x="5086807" y="3482035"/>
            <a:ext cx="1500530" cy="257861"/>
          </a:xfrm>
          <a:prstGeom prst="rect">
            <a:avLst/>
          </a:prstGeom>
          <a:noFill/>
          <a:ln/>
        </p:spPr>
        <p:txBody>
          <a:bodyPr wrap="square" lIns="0" tIns="0" rIns="0" bIns="0" rtlCol="0" anchor="ctr"/>
          <a:lstStyle/>
          <a:p>
            <a:pPr algn="l" indent="0" marL="0">
              <a:buNone/>
            </a:pPr>
            <a:r>
              <a:rPr lang="en-US" sz="1300" b="1" dirty="0">
                <a:solidFill>
                  <a:srgbClr val="E2E8F0"/>
                </a:solidFill>
                <a:latin typeface="Noto Sans JP" pitchFamily="34" charset="0"/>
                <a:ea typeface="Noto Sans JP" pitchFamily="34" charset="-122"/>
                <a:cs typeface="Noto Sans JP" pitchFamily="34" charset="-120"/>
              </a:rPr>
              <a:t>資金調達と評価額</a:t>
            </a:r>
            <a:endParaRPr lang="en-US" sz="1300" dirty="0"/>
          </a:p>
        </p:txBody>
      </p:sp>
      <p:sp>
        <p:nvSpPr>
          <p:cNvPr id="21" name="Text 14"/>
          <p:cNvSpPr txBox="1"/>
          <p:nvPr/>
        </p:nvSpPr>
        <p:spPr>
          <a:xfrm>
            <a:off x="771754" y="5922569"/>
            <a:ext cx="1034186" cy="191110"/>
          </a:xfrm>
          <a:prstGeom prst="rect">
            <a:avLst/>
          </a:prstGeom>
          <a:noFill/>
          <a:ln/>
        </p:spPr>
        <p:txBody>
          <a:bodyPr wrap="square" lIns="0" tIns="0" rIns="0" bIns="0" rtlCol="0" anchor="ctr"/>
          <a:lstStyle/>
          <a:p>
            <a:pPr algn="l" indent="0" marL="0">
              <a:buNone/>
            </a:pPr>
            <a:r>
              <a:rPr lang="en-US" sz="1000" b="1" dirty="0">
                <a:solidFill>
                  <a:srgbClr val="34D399"/>
                </a:solidFill>
                <a:latin typeface="Noto Sans JP" pitchFamily="34" charset="0"/>
                <a:ea typeface="Noto Sans JP" pitchFamily="34" charset="-122"/>
                <a:cs typeface="Noto Sans JP" pitchFamily="34" charset="-120"/>
              </a:rPr>
              <a:t>Growth Speed</a:t>
            </a:r>
            <a:endParaRPr lang="en-US" sz="1000" dirty="0"/>
          </a:p>
        </p:txBody>
      </p:sp>
      <p:sp>
        <p:nvSpPr>
          <p:cNvPr id="22" name="Text 15"/>
          <p:cNvSpPr txBox="1"/>
          <p:nvPr/>
        </p:nvSpPr>
        <p:spPr>
          <a:xfrm>
            <a:off x="771754" y="6161227"/>
            <a:ext cx="1515161" cy="162763"/>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Product Launch to Unicorn</a:t>
            </a:r>
            <a:endParaRPr lang="en-US" sz="900" dirty="0"/>
          </a:p>
        </p:txBody>
      </p:sp>
      <p:sp>
        <p:nvSpPr>
          <p:cNvPr id="23" name="Text 16"/>
          <p:cNvSpPr txBox="1"/>
          <p:nvPr/>
        </p:nvSpPr>
        <p:spPr>
          <a:xfrm>
            <a:off x="3761842" y="5956402"/>
            <a:ext cx="657454" cy="333756"/>
          </a:xfrm>
          <a:prstGeom prst="rect">
            <a:avLst/>
          </a:prstGeom>
          <a:noFill/>
          <a:ln/>
        </p:spPr>
        <p:txBody>
          <a:bodyPr wrap="square" lIns="0" tIns="0" rIns="0" bIns="0" rtlCol="0" anchor="ctr"/>
          <a:lstStyle/>
          <a:p>
            <a:pPr algn="l" indent="0" marL="0">
              <a:buNone/>
            </a:pPr>
            <a:r>
              <a:rPr lang="en-US" sz="1800" b="1" dirty="0">
                <a:solidFill>
                  <a:srgbClr val="34D399"/>
                </a:solidFill>
                <a:latin typeface="Noto Sans JP" pitchFamily="34" charset="0"/>
                <a:ea typeface="Noto Sans JP" pitchFamily="34" charset="-122"/>
                <a:cs typeface="Noto Sans JP" pitchFamily="34" charset="-120"/>
              </a:rPr>
              <a:t>Fast</a:t>
            </a:r>
            <a:endParaRPr lang="en-US" sz="1800" dirty="0"/>
          </a:p>
        </p:txBody>
      </p:sp>
      <p:sp>
        <p:nvSpPr>
          <p:cNvPr id="24" name="Text 17"/>
          <p:cNvSpPr txBox="1"/>
          <p:nvPr/>
        </p:nvSpPr>
        <p:spPr>
          <a:xfrm>
            <a:off x="5743346" y="1886407"/>
            <a:ext cx="853135"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Eric Jing</a:t>
            </a:r>
            <a:endParaRPr lang="en-US" sz="1300" dirty="0"/>
          </a:p>
        </p:txBody>
      </p:sp>
      <p:sp>
        <p:nvSpPr>
          <p:cNvPr id="25" name="Text 18"/>
          <p:cNvSpPr txBox="1"/>
          <p:nvPr/>
        </p:nvSpPr>
        <p:spPr>
          <a:xfrm>
            <a:off x="5743346" y="2180844"/>
            <a:ext cx="1105510" cy="162763"/>
          </a:xfrm>
          <a:prstGeom prst="rect">
            <a:avLst/>
          </a:prstGeom>
          <a:noFill/>
          <a:ln/>
        </p:spPr>
        <p:txBody>
          <a:bodyPr wrap="square" lIns="0" tIns="0" rIns="0" bIns="0" rtlCol="0" anchor="ctr"/>
          <a:lstStyle/>
          <a:p>
            <a:pPr algn="l" indent="0" marL="0">
              <a:buNone/>
            </a:pPr>
            <a:r>
              <a:rPr lang="en-US" sz="900" b="1" dirty="0">
                <a:solidFill>
                  <a:srgbClr val="60A5FA"/>
                </a:solidFill>
                <a:latin typeface="Noto Sans JP" pitchFamily="34" charset="0"/>
                <a:ea typeface="Noto Sans JP" pitchFamily="34" charset="-122"/>
                <a:cs typeface="Noto Sans JP" pitchFamily="34" charset="-120"/>
              </a:rPr>
              <a:t>Co-Founder &amp; CEO</a:t>
            </a:r>
            <a:endParaRPr lang="en-US" sz="900" dirty="0"/>
          </a:p>
        </p:txBody>
      </p:sp>
      <p:sp>
        <p:nvSpPr>
          <p:cNvPr id="26" name="Text 19"/>
          <p:cNvSpPr txBox="1"/>
          <p:nvPr/>
        </p:nvSpPr>
        <p:spPr>
          <a:xfrm>
            <a:off x="5743346" y="2419502"/>
            <a:ext cx="914400" cy="162763"/>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元 Baidu 副社長</a:t>
            </a:r>
            <a:endParaRPr lang="en-US" sz="900" dirty="0"/>
          </a:p>
        </p:txBody>
      </p:sp>
      <p:sp>
        <p:nvSpPr>
          <p:cNvPr id="27" name="Text 20"/>
          <p:cNvSpPr txBox="1"/>
          <p:nvPr/>
        </p:nvSpPr>
        <p:spPr>
          <a:xfrm>
            <a:off x="5743346" y="2579522"/>
            <a:ext cx="1485900" cy="162763"/>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Microsoft China / Bing開発</a:t>
            </a:r>
            <a:endParaRPr lang="en-US" sz="900" dirty="0"/>
          </a:p>
        </p:txBody>
      </p:sp>
      <p:sp>
        <p:nvSpPr>
          <p:cNvPr id="28" name="Shape 21"/>
          <p:cNvSpPr/>
          <p:nvPr/>
        </p:nvSpPr>
        <p:spPr>
          <a:xfrm>
            <a:off x="5743346" y="2787091"/>
            <a:ext cx="724205" cy="171907"/>
          </a:xfrm>
          <a:prstGeom prst="roundRect">
            <a:avLst>
              <a:gd name="adj" fmla="val 118203"/>
            </a:avLst>
          </a:prstGeom>
          <a:solidFill>
            <a:srgbClr val="FFFFFF">
              <a:alpha val="10000"/>
            </a:srgbClr>
          </a:solidFill>
          <a:ln/>
        </p:spPr>
      </p:sp>
      <p:sp>
        <p:nvSpPr>
          <p:cNvPr id="29" name="Text 22"/>
          <p:cNvSpPr txBox="1"/>
          <p:nvPr/>
        </p:nvSpPr>
        <p:spPr>
          <a:xfrm>
            <a:off x="5800954" y="2796235"/>
            <a:ext cx="685800" cy="143561"/>
          </a:xfrm>
          <a:prstGeom prst="rect">
            <a:avLst/>
          </a:prstGeom>
          <a:noFill/>
          <a:ln/>
        </p:spPr>
        <p:txBody>
          <a:bodyPr wrap="square" lIns="0" tIns="0" rIns="0" bIns="0" rtlCol="0" anchor="ctr"/>
          <a:lstStyle/>
          <a:p>
            <a:pPr algn="l" indent="0" marL="0">
              <a:buNone/>
            </a:pPr>
            <a:r>
              <a:rPr lang="en-US" sz="800" dirty="0">
                <a:solidFill>
                  <a:srgbClr val="CBD5E1"/>
                </a:solidFill>
                <a:latin typeface="Noto Sans JP" pitchFamily="34" charset="0"/>
                <a:ea typeface="Noto Sans JP" pitchFamily="34" charset="-122"/>
                <a:cs typeface="Noto Sans JP" pitchFamily="34" charset="-120"/>
              </a:rPr>
              <a:t>Search Expert</a:t>
            </a:r>
            <a:endParaRPr lang="en-US" sz="800" dirty="0"/>
          </a:p>
        </p:txBody>
      </p:sp>
      <p:sp>
        <p:nvSpPr>
          <p:cNvPr id="30" name="Text 23"/>
          <p:cNvSpPr txBox="1"/>
          <p:nvPr/>
        </p:nvSpPr>
        <p:spPr>
          <a:xfrm>
            <a:off x="9239098" y="1886407"/>
            <a:ext cx="1090879" cy="247802"/>
          </a:xfrm>
          <a:prstGeom prst="rect">
            <a:avLst/>
          </a:prstGeom>
          <a:noFill/>
          <a:ln/>
        </p:spPr>
        <p:txBody>
          <a:bodyPr wrap="square" lIns="0" tIns="0" rIns="0" bIns="0" rtlCol="0" anchor="ctr"/>
          <a:lstStyle/>
          <a:p>
            <a:pPr algn="l" indent="0" marL="0">
              <a:buNone/>
            </a:pPr>
            <a:r>
              <a:rPr lang="en-US" sz="1300" b="1" dirty="0">
                <a:solidFill>
                  <a:srgbClr val="FFFFFF"/>
                </a:solidFill>
                <a:latin typeface="Noto Sans JP" pitchFamily="34" charset="0"/>
                <a:ea typeface="Noto Sans JP" pitchFamily="34" charset="-122"/>
                <a:cs typeface="Noto Sans JP" pitchFamily="34" charset="-120"/>
              </a:rPr>
              <a:t>Kaihua Zhu</a:t>
            </a:r>
            <a:endParaRPr lang="en-US" sz="1300" dirty="0"/>
          </a:p>
        </p:txBody>
      </p:sp>
      <p:sp>
        <p:nvSpPr>
          <p:cNvPr id="31" name="Text 24"/>
          <p:cNvSpPr txBox="1"/>
          <p:nvPr/>
        </p:nvSpPr>
        <p:spPr>
          <a:xfrm>
            <a:off x="9239098" y="2180844"/>
            <a:ext cx="1105510" cy="162763"/>
          </a:xfrm>
          <a:prstGeom prst="rect">
            <a:avLst/>
          </a:prstGeom>
          <a:noFill/>
          <a:ln/>
        </p:spPr>
        <p:txBody>
          <a:bodyPr wrap="square" lIns="0" tIns="0" rIns="0" bIns="0" rtlCol="0" anchor="ctr"/>
          <a:lstStyle/>
          <a:p>
            <a:pPr algn="l" indent="0" marL="0">
              <a:buNone/>
            </a:pPr>
            <a:r>
              <a:rPr lang="en-US" sz="900" b="1" dirty="0">
                <a:solidFill>
                  <a:srgbClr val="60A5FA"/>
                </a:solidFill>
                <a:latin typeface="Noto Sans JP" pitchFamily="34" charset="0"/>
                <a:ea typeface="Noto Sans JP" pitchFamily="34" charset="-122"/>
                <a:cs typeface="Noto Sans JP" pitchFamily="34" charset="-120"/>
              </a:rPr>
              <a:t>Co-Founder &amp; CTO</a:t>
            </a:r>
            <a:endParaRPr lang="en-US" sz="900" dirty="0"/>
          </a:p>
        </p:txBody>
      </p:sp>
      <p:sp>
        <p:nvSpPr>
          <p:cNvPr id="32" name="Text 25"/>
          <p:cNvSpPr txBox="1"/>
          <p:nvPr/>
        </p:nvSpPr>
        <p:spPr>
          <a:xfrm>
            <a:off x="9239098" y="2419502"/>
            <a:ext cx="2039112" cy="162763"/>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元 Baidu スマートデバイス子会社CTO</a:t>
            </a:r>
            <a:endParaRPr lang="en-US" sz="900" dirty="0"/>
          </a:p>
        </p:txBody>
      </p:sp>
      <p:sp>
        <p:nvSpPr>
          <p:cNvPr id="33" name="Text 26"/>
          <p:cNvSpPr txBox="1"/>
          <p:nvPr/>
        </p:nvSpPr>
        <p:spPr>
          <a:xfrm>
            <a:off x="9239098" y="2579522"/>
            <a:ext cx="1343254" cy="162763"/>
          </a:xfrm>
          <a:prstGeom prst="rect">
            <a:avLst/>
          </a:prstGeom>
          <a:noFill/>
          <a:ln/>
        </p:spPr>
        <p:txBody>
          <a:bodyPr wrap="square" lIns="0" tIns="0" rIns="0" bIns="0" rtlCol="0" anchor="ctr"/>
          <a:lstStyle/>
          <a:p>
            <a:pPr algn="l" indent="0" marL="0">
              <a:buNone/>
            </a:pPr>
            <a:r>
              <a:rPr lang="en-US" sz="900" dirty="0">
                <a:solidFill>
                  <a:srgbClr val="CBD5E1"/>
                </a:solidFill>
                <a:latin typeface="Noto Sans JP" pitchFamily="34" charset="0"/>
                <a:ea typeface="Noto Sans JP" pitchFamily="34" charset="-122"/>
                <a:cs typeface="Noto Sans JP" pitchFamily="34" charset="-120"/>
              </a:rPr>
              <a:t>技術アーキテクチャ統括</a:t>
            </a:r>
            <a:endParaRPr lang="en-US" sz="900" dirty="0"/>
          </a:p>
        </p:txBody>
      </p:sp>
      <p:sp>
        <p:nvSpPr>
          <p:cNvPr id="34" name="Shape 27"/>
          <p:cNvSpPr/>
          <p:nvPr/>
        </p:nvSpPr>
        <p:spPr>
          <a:xfrm>
            <a:off x="9239098" y="2787091"/>
            <a:ext cx="619049" cy="171907"/>
          </a:xfrm>
          <a:prstGeom prst="roundRect">
            <a:avLst>
              <a:gd name="adj" fmla="val 118203"/>
            </a:avLst>
          </a:prstGeom>
          <a:solidFill>
            <a:srgbClr val="FFFFFF">
              <a:alpha val="10000"/>
            </a:srgbClr>
          </a:solidFill>
          <a:ln/>
        </p:spPr>
      </p:sp>
      <p:sp>
        <p:nvSpPr>
          <p:cNvPr id="35" name="Text 28"/>
          <p:cNvSpPr txBox="1"/>
          <p:nvPr/>
        </p:nvSpPr>
        <p:spPr>
          <a:xfrm>
            <a:off x="9296705" y="2796235"/>
            <a:ext cx="581558" cy="143561"/>
          </a:xfrm>
          <a:prstGeom prst="rect">
            <a:avLst/>
          </a:prstGeom>
          <a:noFill/>
          <a:ln/>
        </p:spPr>
        <p:txBody>
          <a:bodyPr wrap="square" lIns="0" tIns="0" rIns="0" bIns="0" rtlCol="0" anchor="ctr"/>
          <a:lstStyle/>
          <a:p>
            <a:pPr algn="l" indent="0" marL="0">
              <a:buNone/>
            </a:pPr>
            <a:r>
              <a:rPr lang="en-US" sz="800" dirty="0">
                <a:solidFill>
                  <a:srgbClr val="CBD5E1"/>
                </a:solidFill>
                <a:latin typeface="Noto Sans JP" pitchFamily="34" charset="0"/>
                <a:ea typeface="Noto Sans JP" pitchFamily="34" charset="-122"/>
                <a:cs typeface="Noto Sans JP" pitchFamily="34" charset="-120"/>
              </a:rPr>
              <a:t>AI Architect</a:t>
            </a:r>
            <a:endParaRPr lang="en-US" sz="800" dirty="0"/>
          </a:p>
        </p:txBody>
      </p:sp>
      <p:sp>
        <p:nvSpPr>
          <p:cNvPr id="36" name="Shape 29"/>
          <p:cNvSpPr/>
          <p:nvPr/>
        </p:nvSpPr>
        <p:spPr>
          <a:xfrm>
            <a:off x="571500" y="1276502"/>
            <a:ext cx="3866998" cy="4219956"/>
          </a:xfrm>
          <a:prstGeom prst="roundRect">
            <a:avLst>
              <a:gd name="adj" fmla="val 1165"/>
            </a:avLst>
          </a:prstGeom>
          <a:noFill/>
          <a:ln w="12700">
            <a:solidFill>
              <a:srgbClr val="FFFFFF">
                <a:alpha val="10000"/>
              </a:srgbClr>
            </a:solidFill>
            <a:prstDash val="solid"/>
          </a:ln>
        </p:spPr>
      </p:sp>
      <p:sp>
        <p:nvSpPr>
          <p:cNvPr id="37" name="Shape 30"/>
          <p:cNvSpPr/>
          <p:nvPr/>
        </p:nvSpPr>
        <p:spPr>
          <a:xfrm>
            <a:off x="2029054" y="1571854"/>
            <a:ext cx="952805" cy="952805"/>
          </a:xfrm>
          <a:prstGeom prst="roundRect">
            <a:avLst>
              <a:gd name="adj" fmla="val 19194"/>
            </a:avLst>
          </a:prstGeom>
          <a:solidFill>
            <a:srgbClr val="FFFFFF"/>
          </a:solidFill>
          <a:ln/>
          <a:effectLst>
            <a:outerShdw sx="100000" sy="100000" kx="0" ky="0" algn="bl" rotWithShape="0" blurRad="190500" dist="12700" dir="16200000">
              <a:srgbClr val="ffffff">
                <a:alpha val="20000"/>
              </a:srgbClr>
            </a:outerShdw>
          </a:effectLst>
        </p:spPr>
      </p:sp>
      <p:sp>
        <p:nvSpPr>
          <p:cNvPr id="38" name="Text 31"/>
          <p:cNvSpPr txBox="1"/>
          <p:nvPr/>
        </p:nvSpPr>
        <p:spPr>
          <a:xfrm>
            <a:off x="2338121" y="1772107"/>
            <a:ext cx="629107" cy="553212"/>
          </a:xfrm>
          <a:prstGeom prst="rect">
            <a:avLst/>
          </a:prstGeom>
          <a:noFill/>
          <a:ln/>
        </p:spPr>
        <p:txBody>
          <a:bodyPr wrap="square" lIns="0" tIns="0" rIns="0" bIns="0" rtlCol="0" anchor="ctr"/>
          <a:lstStyle/>
          <a:p>
            <a:pPr algn="ctr" indent="0" marL="0">
              <a:buNone/>
            </a:pPr>
            <a:r>
              <a:rPr lang="en-US" sz="3000" b="1" dirty="0">
                <a:solidFill>
                  <a:srgbClr val="0F172A"/>
                </a:solidFill>
                <a:latin typeface="Noto Sans JP" pitchFamily="34" charset="0"/>
                <a:ea typeface="Noto Sans JP" pitchFamily="34" charset="-122"/>
                <a:cs typeface="Noto Sans JP" pitchFamily="34" charset="-120"/>
              </a:rPr>
              <a:t>M</a:t>
            </a:r>
            <a:endParaRPr lang="en-US" sz="3000" dirty="0"/>
          </a:p>
        </p:txBody>
      </p:sp>
      <p:sp>
        <p:nvSpPr>
          <p:cNvPr id="39" name="Text 32"/>
          <p:cNvSpPr txBox="1"/>
          <p:nvPr/>
        </p:nvSpPr>
        <p:spPr>
          <a:xfrm>
            <a:off x="1780337" y="2723998"/>
            <a:ext cx="1686154" cy="438912"/>
          </a:xfrm>
          <a:prstGeom prst="rect">
            <a:avLst/>
          </a:prstGeom>
          <a:noFill/>
          <a:ln/>
        </p:spPr>
        <p:txBody>
          <a:bodyPr wrap="square" lIns="0" tIns="0" rIns="0" bIns="0" rtlCol="0" anchor="ctr"/>
          <a:lstStyle/>
          <a:p>
            <a:pPr algn="ctr" indent="0" marL="0">
              <a:buNone/>
            </a:pPr>
            <a:r>
              <a:rPr lang="en-US" sz="2400" b="1" dirty="0">
                <a:solidFill>
                  <a:srgbClr val="FFFFFF"/>
                </a:solidFill>
                <a:latin typeface="Noto Sans JP" pitchFamily="34" charset="0"/>
                <a:ea typeface="Noto Sans JP" pitchFamily="34" charset="-122"/>
                <a:cs typeface="Noto Sans JP" pitchFamily="34" charset="-120"/>
              </a:rPr>
              <a:t>MainFunc</a:t>
            </a:r>
            <a:endParaRPr lang="en-US" sz="2400" dirty="0"/>
          </a:p>
        </p:txBody>
      </p:sp>
      <p:sp>
        <p:nvSpPr>
          <p:cNvPr id="40" name="Text 33"/>
          <p:cNvSpPr txBox="1"/>
          <p:nvPr/>
        </p:nvSpPr>
        <p:spPr>
          <a:xfrm>
            <a:off x="881482" y="3258007"/>
            <a:ext cx="3348533" cy="409651"/>
          </a:xfrm>
          <a:prstGeom prst="rect">
            <a:avLst/>
          </a:prstGeom>
          <a:noFill/>
          <a:ln/>
        </p:spPr>
        <p:txBody>
          <a:bodyPr wrap="square" lIns="0" tIns="0" rIns="0" bIns="0" rtlCol="0" anchor="ctr"/>
          <a:lstStyle/>
          <a:p>
            <a:pPr algn="ctr" indent="0" marL="0">
              <a:buNone/>
            </a:pPr>
            <a:r>
              <a:rPr lang="en-US" sz="1000" i="1" dirty="0">
                <a:solidFill>
                  <a:srgbClr val="94A3B8"/>
                </a:solidFill>
                <a:latin typeface="Noto Sans JP" pitchFamily="34" charset="0"/>
                <a:ea typeface="Noto Sans JP" pitchFamily="34" charset="-122"/>
                <a:cs typeface="Noto Sans JP" pitchFamily="34" charset="-120"/>
              </a:rPr>
              <a:t>"AIを活用して情報の検索・消費・統合の在り方を再定義し、ユーザーに真の価値を提供する"</a:t>
            </a:r>
            <a:endParaRPr lang="en-US" sz="1000" dirty="0"/>
          </a:p>
        </p:txBody>
      </p:sp>
      <p:sp>
        <p:nvSpPr>
          <p:cNvPr id="41" name="Shape 34"/>
          <p:cNvSpPr/>
          <p:nvPr/>
        </p:nvSpPr>
        <p:spPr>
          <a:xfrm>
            <a:off x="866851" y="3903574"/>
            <a:ext cx="3276295" cy="590702"/>
          </a:xfrm>
          <a:prstGeom prst="roundRect">
            <a:avLst>
              <a:gd name="adj" fmla="val 24968"/>
            </a:avLst>
          </a:prstGeom>
          <a:solidFill>
            <a:srgbClr val="FFFFFF">
              <a:alpha val="5000"/>
            </a:srgbClr>
          </a:solidFill>
          <a:ln/>
        </p:spPr>
      </p:sp>
      <p:pic>
        <p:nvPicPr>
          <p:cNvPr id="42" name="Image 5" descr="preencoded.png">    </p:cNvPr>
          <p:cNvPicPr>
            <a:picLocks noChangeAspect="1"/>
          </p:cNvPicPr>
          <p:nvPr/>
        </p:nvPicPr>
        <p:blipFill>
          <a:blip r:embed="rId6"/>
          <a:srcRect l="-2512" r="-2512" t="0" b="0"/>
          <a:stretch/>
        </p:blipFill>
        <p:spPr>
          <a:xfrm>
            <a:off x="1071677" y="4134002"/>
            <a:ext cx="105156" cy="133502"/>
          </a:xfrm>
          <a:prstGeom prst="rect">
            <a:avLst/>
          </a:prstGeom>
        </p:spPr>
      </p:pic>
      <p:sp>
        <p:nvSpPr>
          <p:cNvPr id="43" name="Text 35"/>
          <p:cNvSpPr txBox="1"/>
          <p:nvPr/>
        </p:nvSpPr>
        <p:spPr>
          <a:xfrm>
            <a:off x="1490472" y="3998671"/>
            <a:ext cx="1004926" cy="191110"/>
          </a:xfrm>
          <a:prstGeom prst="rect">
            <a:avLst/>
          </a:prstGeom>
          <a:noFill/>
          <a:ln/>
        </p:spPr>
        <p:txBody>
          <a:bodyPr wrap="square" lIns="0" tIns="0" rIns="0" bIns="0" rtlCol="0" anchor="ctr"/>
          <a:lstStyle/>
          <a:p>
            <a:pPr algn="ctr" indent="0" marL="0">
              <a:buNone/>
            </a:pPr>
            <a:r>
              <a:rPr lang="en-US" sz="1000" b="1" dirty="0">
                <a:solidFill>
                  <a:srgbClr val="CBD5E1"/>
                </a:solidFill>
                <a:latin typeface="Noto Sans JP" pitchFamily="34" charset="0"/>
                <a:ea typeface="Noto Sans JP" pitchFamily="34" charset="-122"/>
                <a:cs typeface="Noto Sans JP" pitchFamily="34" charset="-120"/>
              </a:rPr>
              <a:t>Headquarters</a:t>
            </a:r>
            <a:endParaRPr lang="en-US" sz="1000" dirty="0"/>
          </a:p>
        </p:txBody>
      </p:sp>
      <p:sp>
        <p:nvSpPr>
          <p:cNvPr id="44" name="Text 36"/>
          <p:cNvSpPr txBox="1"/>
          <p:nvPr/>
        </p:nvSpPr>
        <p:spPr>
          <a:xfrm>
            <a:off x="1333195" y="4198925"/>
            <a:ext cx="1319479" cy="191110"/>
          </a:xfrm>
          <a:prstGeom prst="rect">
            <a:avLst/>
          </a:prstGeom>
          <a:noFill/>
          <a:ln/>
        </p:spPr>
        <p:txBody>
          <a:bodyPr wrap="square" lIns="0" tIns="0" rIns="0" bIns="0" rtlCol="0" anchor="ctr"/>
          <a:lstStyle/>
          <a:p>
            <a:pPr algn="ctr" indent="0" marL="0">
              <a:buNone/>
            </a:pPr>
            <a:r>
              <a:rPr lang="en-US" sz="1000" dirty="0">
                <a:solidFill>
                  <a:srgbClr val="CBD5E1"/>
                </a:solidFill>
                <a:latin typeface="Noto Sans JP" pitchFamily="34" charset="0"/>
                <a:ea typeface="Noto Sans JP" pitchFamily="34" charset="-122"/>
                <a:cs typeface="Noto Sans JP" pitchFamily="34" charset="-120"/>
              </a:rPr>
              <a:t>Palo Alto, California</a:t>
            </a:r>
            <a:endParaRPr lang="en-US" sz="1000" dirty="0"/>
          </a:p>
        </p:txBody>
      </p:sp>
      <p:sp>
        <p:nvSpPr>
          <p:cNvPr id="45" name="Shape 37"/>
          <p:cNvSpPr/>
          <p:nvPr/>
        </p:nvSpPr>
        <p:spPr>
          <a:xfrm>
            <a:off x="866851" y="4608576"/>
            <a:ext cx="3276295" cy="590702"/>
          </a:xfrm>
          <a:prstGeom prst="roundRect">
            <a:avLst>
              <a:gd name="adj" fmla="val 24968"/>
            </a:avLst>
          </a:prstGeom>
          <a:solidFill>
            <a:srgbClr val="FFFFFF">
              <a:alpha val="5000"/>
            </a:srgbClr>
          </a:solidFill>
          <a:ln/>
        </p:spPr>
      </p:sp>
      <p:pic>
        <p:nvPicPr>
          <p:cNvPr id="46" name="Image 6" descr="preencoded.png">    </p:cNvPr>
          <p:cNvPicPr>
            <a:picLocks noChangeAspect="1"/>
          </p:cNvPicPr>
          <p:nvPr/>
        </p:nvPicPr>
        <p:blipFill>
          <a:blip r:embed="rId7"/>
          <a:srcRect l="-2512" r="-2512" t="0" b="0"/>
          <a:stretch/>
        </p:blipFill>
        <p:spPr>
          <a:xfrm>
            <a:off x="1071677" y="4839005"/>
            <a:ext cx="105156" cy="133502"/>
          </a:xfrm>
          <a:prstGeom prst="rect">
            <a:avLst/>
          </a:prstGeom>
        </p:spPr>
      </p:pic>
      <p:sp>
        <p:nvSpPr>
          <p:cNvPr id="47" name="Text 38"/>
          <p:cNvSpPr txBox="1"/>
          <p:nvPr/>
        </p:nvSpPr>
        <p:spPr>
          <a:xfrm>
            <a:off x="1526134" y="4703674"/>
            <a:ext cx="900684" cy="191110"/>
          </a:xfrm>
          <a:prstGeom prst="rect">
            <a:avLst/>
          </a:prstGeom>
          <a:noFill/>
          <a:ln/>
        </p:spPr>
        <p:txBody>
          <a:bodyPr wrap="square" lIns="0" tIns="0" rIns="0" bIns="0" rtlCol="0" anchor="ctr"/>
          <a:lstStyle/>
          <a:p>
            <a:pPr algn="ctr" indent="0" marL="0">
              <a:buNone/>
            </a:pPr>
            <a:r>
              <a:rPr lang="en-US" sz="1000" b="1" dirty="0">
                <a:solidFill>
                  <a:srgbClr val="CBD5E1"/>
                </a:solidFill>
                <a:latin typeface="Noto Sans JP" pitchFamily="34" charset="0"/>
                <a:ea typeface="Noto Sans JP" pitchFamily="34" charset="-122"/>
                <a:cs typeface="Noto Sans JP" pitchFamily="34" charset="-120"/>
              </a:rPr>
              <a:t>Global Hubs</a:t>
            </a:r>
            <a:endParaRPr lang="en-US" sz="1000" dirty="0"/>
          </a:p>
        </p:txBody>
      </p:sp>
      <p:sp>
        <p:nvSpPr>
          <p:cNvPr id="48" name="Text 39"/>
          <p:cNvSpPr txBox="1"/>
          <p:nvPr/>
        </p:nvSpPr>
        <p:spPr>
          <a:xfrm>
            <a:off x="1333195" y="4903927"/>
            <a:ext cx="1281989" cy="191110"/>
          </a:xfrm>
          <a:prstGeom prst="rect">
            <a:avLst/>
          </a:prstGeom>
          <a:noFill/>
          <a:ln/>
        </p:spPr>
        <p:txBody>
          <a:bodyPr wrap="square" lIns="0" tIns="0" rIns="0" bIns="0" rtlCol="0" anchor="ctr"/>
          <a:lstStyle/>
          <a:p>
            <a:pPr algn="ctr" indent="0" marL="0">
              <a:buNone/>
            </a:pPr>
            <a:r>
              <a:rPr lang="en-US" sz="1000" dirty="0">
                <a:solidFill>
                  <a:srgbClr val="CBD5E1"/>
                </a:solidFill>
                <a:latin typeface="Noto Sans JP" pitchFamily="34" charset="0"/>
                <a:ea typeface="Noto Sans JP" pitchFamily="34" charset="-122"/>
                <a:cs typeface="Noto Sans JP" pitchFamily="34" charset="-120"/>
              </a:rPr>
              <a:t>Singapore / Seattle</a:t>
            </a:r>
            <a:endParaRPr lang="en-US" sz="1000" dirty="0"/>
          </a:p>
        </p:txBody>
      </p:sp>
      <p:sp>
        <p:nvSpPr>
          <p:cNvPr id="49" name="Shape 40"/>
          <p:cNvSpPr/>
          <p:nvPr/>
        </p:nvSpPr>
        <p:spPr>
          <a:xfrm>
            <a:off x="4819802" y="3891686"/>
            <a:ext cx="6801307" cy="2648102"/>
          </a:xfrm>
          <a:prstGeom prst="roundRect">
            <a:avLst>
              <a:gd name="adj" fmla="val 1987"/>
            </a:avLst>
          </a:prstGeom>
          <a:solidFill>
            <a:srgbClr val="1E293B">
              <a:alpha val="40000"/>
            </a:srgbClr>
          </a:solidFill>
          <a:ln/>
        </p:spPr>
      </p:sp>
      <p:sp>
        <p:nvSpPr>
          <p:cNvPr id="50" name="Shape 41"/>
          <p:cNvSpPr/>
          <p:nvPr/>
        </p:nvSpPr>
        <p:spPr>
          <a:xfrm>
            <a:off x="5009998" y="5706770"/>
            <a:ext cx="6420002" cy="381305"/>
          </a:xfrm>
          <a:prstGeom prst="roundRect">
            <a:avLst>
              <a:gd name="adj" fmla="val 47962"/>
            </a:avLst>
          </a:prstGeom>
          <a:solidFill>
            <a:srgbClr val="000000">
              <a:alpha val="20000"/>
            </a:srgbClr>
          </a:solidFill>
          <a:ln/>
        </p:spPr>
      </p:sp>
      <p:pic>
        <p:nvPicPr>
          <p:cNvPr id="51" name="Image 7" descr="preencoded.png">    </p:cNvPr>
          <p:cNvPicPr>
            <a:picLocks noChangeAspect="1"/>
          </p:cNvPicPr>
          <p:nvPr/>
        </p:nvPicPr>
        <p:blipFill>
          <a:blip r:embed="rId8"/>
          <a:srcRect l="0" r="0" t="0" b="0"/>
          <a:stretch/>
        </p:blipFill>
        <p:spPr>
          <a:xfrm>
            <a:off x="6199632" y="5835701"/>
            <a:ext cx="123444" cy="123444"/>
          </a:xfrm>
          <a:prstGeom prst="rect">
            <a:avLst/>
          </a:prstGeom>
        </p:spPr>
      </p:pic>
      <p:sp>
        <p:nvSpPr>
          <p:cNvPr id="52" name="Text 42"/>
          <p:cNvSpPr txBox="1"/>
          <p:nvPr/>
        </p:nvSpPr>
        <p:spPr>
          <a:xfrm>
            <a:off x="6323076" y="5801868"/>
            <a:ext cx="2827325" cy="181051"/>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ARR (年間経常収益) はローンチからわずか45日で</a:t>
            </a:r>
            <a:endParaRPr lang="en-US" sz="900" dirty="0"/>
          </a:p>
        </p:txBody>
      </p:sp>
      <p:sp>
        <p:nvSpPr>
          <p:cNvPr id="53" name="Text 43"/>
          <p:cNvSpPr txBox="1"/>
          <p:nvPr/>
        </p:nvSpPr>
        <p:spPr>
          <a:xfrm>
            <a:off x="9055303" y="5801868"/>
            <a:ext cx="550469" cy="181051"/>
          </a:xfrm>
          <a:prstGeom prst="rect">
            <a:avLst/>
          </a:prstGeom>
          <a:noFill/>
          <a:ln/>
        </p:spPr>
        <p:txBody>
          <a:bodyPr wrap="square" lIns="0" tIns="0" rIns="0" bIns="0" rtlCol="0" anchor="ctr"/>
          <a:lstStyle/>
          <a:p>
            <a:pPr algn="ctr" indent="0" marL="0">
              <a:buNone/>
            </a:pPr>
            <a:r>
              <a:rPr lang="en-US" sz="900" b="1" dirty="0">
                <a:solidFill>
                  <a:srgbClr val="FFFFFF"/>
                </a:solidFill>
                <a:latin typeface="Noto Sans JP" pitchFamily="34" charset="0"/>
                <a:ea typeface="Noto Sans JP" pitchFamily="34" charset="-122"/>
                <a:cs typeface="Noto Sans JP" pitchFamily="34" charset="-120"/>
              </a:rPr>
              <a:t>約$36M</a:t>
            </a:r>
            <a:endParaRPr lang="en-US" sz="900" dirty="0"/>
          </a:p>
        </p:txBody>
      </p:sp>
      <p:sp>
        <p:nvSpPr>
          <p:cNvPr id="54" name="Text 44"/>
          <p:cNvSpPr txBox="1"/>
          <p:nvPr/>
        </p:nvSpPr>
        <p:spPr>
          <a:xfrm>
            <a:off x="9504274" y="5801868"/>
            <a:ext cx="836676" cy="181051"/>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ペースに到達</a:t>
            </a:r>
            <a:endParaRPr lang="en-US" sz="900" dirty="0"/>
          </a:p>
        </p:txBody>
      </p:sp>
      <p:sp>
        <p:nvSpPr>
          <p:cNvPr id="55" name="Shape 45"/>
          <p:cNvSpPr/>
          <p:nvPr/>
        </p:nvSpPr>
        <p:spPr>
          <a:xfrm>
            <a:off x="5009998" y="4082796"/>
            <a:ext cx="3086100" cy="1438351"/>
          </a:xfrm>
          <a:prstGeom prst="roundRect">
            <a:avLst>
              <a:gd name="adj" fmla="val 5052"/>
            </a:avLst>
          </a:prstGeom>
          <a:solidFill>
            <a:srgbClr val="0F172A">
              <a:alpha val="80000"/>
            </a:srgbClr>
          </a:solidFill>
          <a:ln w="12700">
            <a:solidFill>
              <a:srgbClr val="FFFFFF">
                <a:alpha val="10000"/>
              </a:srgbClr>
            </a:solidFill>
            <a:prstDash val="solid"/>
          </a:ln>
        </p:spPr>
      </p:sp>
      <p:sp>
        <p:nvSpPr>
          <p:cNvPr id="56" name="Shape 46"/>
          <p:cNvSpPr/>
          <p:nvPr/>
        </p:nvSpPr>
        <p:spPr>
          <a:xfrm>
            <a:off x="6023153" y="4234586"/>
            <a:ext cx="1057046" cy="247802"/>
          </a:xfrm>
          <a:prstGeom prst="roundRect">
            <a:avLst>
              <a:gd name="adj" fmla="val 170310"/>
            </a:avLst>
          </a:prstGeom>
          <a:solidFill>
            <a:srgbClr val="3B82F6"/>
          </a:solidFill>
          <a:ln/>
        </p:spPr>
      </p:sp>
      <p:sp>
        <p:nvSpPr>
          <p:cNvPr id="57" name="Text 47"/>
          <p:cNvSpPr txBox="1"/>
          <p:nvPr/>
        </p:nvSpPr>
        <p:spPr>
          <a:xfrm>
            <a:off x="6137453" y="4272991"/>
            <a:ext cx="914400" cy="162763"/>
          </a:xfrm>
          <a:prstGeom prst="rect">
            <a:avLst/>
          </a:prstGeom>
          <a:noFill/>
          <a:ln/>
        </p:spPr>
        <p:txBody>
          <a:bodyPr wrap="square" lIns="0" tIns="0" rIns="0" bIns="0" rtlCol="0" anchor="ctr"/>
          <a:lstStyle/>
          <a:p>
            <a:pPr algn="ctr" indent="0" marL="0">
              <a:buNone/>
            </a:pPr>
            <a:r>
              <a:rPr lang="en-US" sz="900" b="1" dirty="0">
                <a:solidFill>
                  <a:srgbClr val="FFFFFF"/>
                </a:solidFill>
                <a:latin typeface="Noto Sans JP" pitchFamily="34" charset="0"/>
                <a:ea typeface="Noto Sans JP" pitchFamily="34" charset="-122"/>
                <a:cs typeface="Noto Sans JP" pitchFamily="34" charset="-120"/>
              </a:rPr>
              <a:t>Series A (2024)</a:t>
            </a:r>
            <a:endParaRPr lang="en-US" sz="900" dirty="0"/>
          </a:p>
        </p:txBody>
      </p:sp>
      <p:sp>
        <p:nvSpPr>
          <p:cNvPr id="58" name="Text 48"/>
          <p:cNvSpPr txBox="1"/>
          <p:nvPr/>
        </p:nvSpPr>
        <p:spPr>
          <a:xfrm>
            <a:off x="6241694" y="4558284"/>
            <a:ext cx="790956" cy="333756"/>
          </a:xfrm>
          <a:prstGeom prst="rect">
            <a:avLst/>
          </a:prstGeom>
          <a:noFill/>
          <a:ln/>
        </p:spPr>
        <p:txBody>
          <a:bodyPr wrap="square" lIns="0" tIns="0" rIns="0" bIns="0" rtlCol="0" anchor="ctr"/>
          <a:lstStyle/>
          <a:p>
            <a:pPr algn="ctr" indent="0" marL="0">
              <a:buNone/>
            </a:pPr>
            <a:r>
              <a:rPr lang="en-US" sz="1800" b="1" dirty="0">
                <a:solidFill>
                  <a:srgbClr val="FFFFFF"/>
                </a:solidFill>
                <a:latin typeface="Noto Sans JP" pitchFamily="34" charset="0"/>
                <a:ea typeface="Noto Sans JP" pitchFamily="34" charset="-122"/>
                <a:cs typeface="Noto Sans JP" pitchFamily="34" charset="-120"/>
              </a:rPr>
              <a:t>$60M</a:t>
            </a:r>
            <a:endParaRPr lang="en-US" sz="1800" dirty="0"/>
          </a:p>
        </p:txBody>
      </p:sp>
      <p:sp>
        <p:nvSpPr>
          <p:cNvPr id="59" name="Text 49"/>
          <p:cNvSpPr txBox="1"/>
          <p:nvPr/>
        </p:nvSpPr>
        <p:spPr>
          <a:xfrm>
            <a:off x="6099048" y="4939589"/>
            <a:ext cx="629107" cy="162763"/>
          </a:xfrm>
          <a:prstGeom prst="rect">
            <a:avLst/>
          </a:prstGeom>
          <a:noFill/>
          <a:ln/>
        </p:spPr>
        <p:txBody>
          <a:bodyPr wrap="square" lIns="0" tIns="0" rIns="0" bIns="0" rtlCol="0" anchor="ctr"/>
          <a:lstStyle/>
          <a:p>
            <a:pPr algn="ctr" indent="0" marL="0">
              <a:buNone/>
            </a:pPr>
            <a:r>
              <a:rPr lang="en-US" sz="900" dirty="0">
                <a:solidFill>
                  <a:srgbClr val="94A3B8"/>
                </a:solidFill>
                <a:latin typeface="Noto Sans JP" pitchFamily="34" charset="0"/>
                <a:ea typeface="Noto Sans JP" pitchFamily="34" charset="-122"/>
                <a:cs typeface="Noto Sans JP" pitchFamily="34" charset="-120"/>
              </a:rPr>
              <a:t>Valuation:</a:t>
            </a:r>
            <a:endParaRPr lang="en-US" sz="900" dirty="0"/>
          </a:p>
        </p:txBody>
      </p:sp>
      <p:sp>
        <p:nvSpPr>
          <p:cNvPr id="60" name="Text 50"/>
          <p:cNvSpPr txBox="1"/>
          <p:nvPr/>
        </p:nvSpPr>
        <p:spPr>
          <a:xfrm>
            <a:off x="6635801" y="4939589"/>
            <a:ext cx="457200" cy="162763"/>
          </a:xfrm>
          <a:prstGeom prst="rect">
            <a:avLst/>
          </a:prstGeom>
          <a:noFill/>
          <a:ln/>
        </p:spPr>
        <p:txBody>
          <a:bodyPr wrap="square" lIns="0" tIns="0" rIns="0" bIns="0" rtlCol="0" anchor="ctr"/>
          <a:lstStyle/>
          <a:p>
            <a:pPr algn="ctr" indent="0" marL="0">
              <a:buNone/>
            </a:pPr>
            <a:r>
              <a:rPr lang="en-US" sz="900" b="1" dirty="0">
                <a:solidFill>
                  <a:srgbClr val="E2E8F0"/>
                </a:solidFill>
                <a:latin typeface="Noto Sans JP" pitchFamily="34" charset="0"/>
                <a:ea typeface="Noto Sans JP" pitchFamily="34" charset="-122"/>
                <a:cs typeface="Noto Sans JP" pitchFamily="34" charset="-120"/>
              </a:rPr>
              <a:t>$260M</a:t>
            </a:r>
            <a:endParaRPr lang="en-US" sz="900" dirty="0"/>
          </a:p>
        </p:txBody>
      </p:sp>
      <p:pic>
        <p:nvPicPr>
          <p:cNvPr id="61" name="Image 8" descr="preencoded.png">    </p:cNvPr>
          <p:cNvPicPr>
            <a:picLocks noChangeAspect="1"/>
          </p:cNvPicPr>
          <p:nvPr/>
        </p:nvPicPr>
        <p:blipFill>
          <a:blip r:embed="rId9"/>
          <a:srcRect l="-1677" r="-1677" t="0" b="0"/>
          <a:stretch/>
        </p:blipFill>
        <p:spPr>
          <a:xfrm>
            <a:off x="5769864" y="5238598"/>
            <a:ext cx="95098" cy="105156"/>
          </a:xfrm>
          <a:prstGeom prst="rect">
            <a:avLst/>
          </a:prstGeom>
        </p:spPr>
      </p:pic>
      <p:sp>
        <p:nvSpPr>
          <p:cNvPr id="62" name="Text 51"/>
          <p:cNvSpPr txBox="1"/>
          <p:nvPr/>
        </p:nvSpPr>
        <p:spPr>
          <a:xfrm>
            <a:off x="5864962" y="5206594"/>
            <a:ext cx="1546250" cy="152705"/>
          </a:xfrm>
          <a:prstGeom prst="rect">
            <a:avLst/>
          </a:prstGeom>
          <a:noFill/>
          <a:ln/>
        </p:spPr>
        <p:txBody>
          <a:bodyPr wrap="square" lIns="0" tIns="0" rIns="0" bIns="0" rtlCol="0" anchor="ctr"/>
          <a:lstStyle/>
          <a:p>
            <a:pPr algn="ctr" indent="0" marL="0">
              <a:buNone/>
            </a:pPr>
            <a:r>
              <a:rPr lang="en-US" sz="800" dirty="0">
                <a:solidFill>
                  <a:srgbClr val="94A3B8"/>
                </a:solidFill>
                <a:latin typeface="Noto Sans JP" pitchFamily="34" charset="0"/>
                <a:ea typeface="Noto Sans JP" pitchFamily="34" charset="-122"/>
                <a:cs typeface="Noto Sans JP" pitchFamily="34" charset="-120"/>
              </a:rPr>
              <a:t>シード期からの急速な立ち上げ</a:t>
            </a:r>
            <a:endParaRPr lang="en-US" sz="800" dirty="0"/>
          </a:p>
        </p:txBody>
      </p:sp>
      <p:sp>
        <p:nvSpPr>
          <p:cNvPr id="63" name="Shape 52"/>
          <p:cNvSpPr/>
          <p:nvPr/>
        </p:nvSpPr>
        <p:spPr>
          <a:xfrm>
            <a:off x="8348472" y="4082796"/>
            <a:ext cx="3086100" cy="1438351"/>
          </a:xfrm>
          <a:prstGeom prst="roundRect">
            <a:avLst>
              <a:gd name="adj" fmla="val 5052"/>
            </a:avLst>
          </a:prstGeom>
          <a:noFill/>
          <a:ln w="12700">
            <a:solidFill>
              <a:srgbClr val="FBBF24"/>
            </a:solidFill>
            <a:prstDash val="solid"/>
          </a:ln>
          <a:effectLst>
            <a:outerShdw sx="100000" sy="100000" kx="0" ky="0" algn="bl" rotWithShape="0" blurRad="139700" dist="12700" dir="16200000">
              <a:srgbClr val="fbbf24">
                <a:alpha val="10000"/>
              </a:srgbClr>
            </a:outerShdw>
          </a:effectLst>
        </p:spPr>
      </p:sp>
      <p:sp>
        <p:nvSpPr>
          <p:cNvPr id="64" name="Shape 53"/>
          <p:cNvSpPr/>
          <p:nvPr/>
        </p:nvSpPr>
        <p:spPr>
          <a:xfrm>
            <a:off x="9360713" y="4234586"/>
            <a:ext cx="1057046" cy="247802"/>
          </a:xfrm>
          <a:prstGeom prst="roundRect">
            <a:avLst>
              <a:gd name="adj" fmla="val 170310"/>
            </a:avLst>
          </a:prstGeom>
          <a:solidFill>
            <a:srgbClr val="FBBF24"/>
          </a:solidFill>
          <a:ln/>
        </p:spPr>
      </p:sp>
      <p:sp>
        <p:nvSpPr>
          <p:cNvPr id="65" name="Text 54"/>
          <p:cNvSpPr txBox="1"/>
          <p:nvPr/>
        </p:nvSpPr>
        <p:spPr>
          <a:xfrm>
            <a:off x="9475013" y="4272991"/>
            <a:ext cx="914400" cy="162763"/>
          </a:xfrm>
          <a:prstGeom prst="rect">
            <a:avLst/>
          </a:prstGeom>
          <a:noFill/>
          <a:ln/>
        </p:spPr>
        <p:txBody>
          <a:bodyPr wrap="square" lIns="0" tIns="0" rIns="0" bIns="0" rtlCol="0" anchor="ctr"/>
          <a:lstStyle/>
          <a:p>
            <a:pPr algn="ctr" indent="0" marL="0">
              <a:buNone/>
            </a:pPr>
            <a:r>
              <a:rPr lang="en-US" sz="900" b="1" dirty="0">
                <a:solidFill>
                  <a:srgbClr val="0F172A"/>
                </a:solidFill>
                <a:latin typeface="Noto Sans JP" pitchFamily="34" charset="0"/>
                <a:ea typeface="Noto Sans JP" pitchFamily="34" charset="-122"/>
                <a:cs typeface="Noto Sans JP" pitchFamily="34" charset="-120"/>
              </a:rPr>
              <a:t>Series C (2025)</a:t>
            </a:r>
            <a:endParaRPr lang="en-US" sz="900" dirty="0"/>
          </a:p>
        </p:txBody>
      </p:sp>
      <p:sp>
        <p:nvSpPr>
          <p:cNvPr id="66" name="Text 55"/>
          <p:cNvSpPr txBox="1"/>
          <p:nvPr/>
        </p:nvSpPr>
        <p:spPr>
          <a:xfrm>
            <a:off x="9510674" y="4558284"/>
            <a:ext cx="933602" cy="333756"/>
          </a:xfrm>
          <a:prstGeom prst="rect">
            <a:avLst/>
          </a:prstGeom>
          <a:noFill/>
          <a:ln/>
        </p:spPr>
        <p:txBody>
          <a:bodyPr wrap="square" lIns="0" tIns="0" rIns="0" bIns="0" rtlCol="0" anchor="ctr"/>
          <a:lstStyle/>
          <a:p>
            <a:pPr algn="ctr" indent="0" marL="0">
              <a:buNone/>
            </a:pPr>
            <a:r>
              <a:rPr lang="en-US" sz="1800" b="1" dirty="0">
                <a:solidFill>
                  <a:srgbClr val="FFFFFF"/>
                </a:solidFill>
                <a:latin typeface="Noto Sans JP" pitchFamily="34" charset="0"/>
                <a:ea typeface="Noto Sans JP" pitchFamily="34" charset="-122"/>
                <a:cs typeface="Noto Sans JP" pitchFamily="34" charset="-120"/>
              </a:rPr>
              <a:t>$275M</a:t>
            </a:r>
            <a:endParaRPr lang="en-US" sz="1800" dirty="0"/>
          </a:p>
        </p:txBody>
      </p:sp>
      <p:sp>
        <p:nvSpPr>
          <p:cNvPr id="67" name="Text 56"/>
          <p:cNvSpPr txBox="1"/>
          <p:nvPr/>
        </p:nvSpPr>
        <p:spPr>
          <a:xfrm>
            <a:off x="9272016" y="4939589"/>
            <a:ext cx="629107" cy="162763"/>
          </a:xfrm>
          <a:prstGeom prst="rect">
            <a:avLst/>
          </a:prstGeom>
          <a:noFill/>
          <a:ln/>
        </p:spPr>
        <p:txBody>
          <a:bodyPr wrap="square" lIns="0" tIns="0" rIns="0" bIns="0" rtlCol="0" anchor="ctr"/>
          <a:lstStyle/>
          <a:p>
            <a:pPr algn="ctr" indent="0" marL="0">
              <a:buNone/>
            </a:pPr>
            <a:r>
              <a:rPr lang="en-US" sz="900" dirty="0">
                <a:solidFill>
                  <a:srgbClr val="94A3B8"/>
                </a:solidFill>
                <a:latin typeface="Noto Sans JP" pitchFamily="34" charset="0"/>
                <a:ea typeface="Noto Sans JP" pitchFamily="34" charset="-122"/>
                <a:cs typeface="Noto Sans JP" pitchFamily="34" charset="-120"/>
              </a:rPr>
              <a:t>Valuation:</a:t>
            </a:r>
            <a:endParaRPr lang="en-US" sz="900" dirty="0"/>
          </a:p>
        </p:txBody>
      </p:sp>
      <p:sp>
        <p:nvSpPr>
          <p:cNvPr id="68" name="Text 57"/>
          <p:cNvSpPr txBox="1"/>
          <p:nvPr/>
        </p:nvSpPr>
        <p:spPr>
          <a:xfrm>
            <a:off x="9808769" y="4939589"/>
            <a:ext cx="790956" cy="162763"/>
          </a:xfrm>
          <a:prstGeom prst="rect">
            <a:avLst/>
          </a:prstGeom>
          <a:noFill/>
          <a:ln/>
        </p:spPr>
        <p:txBody>
          <a:bodyPr wrap="square" lIns="0" tIns="0" rIns="0" bIns="0" rtlCol="0" anchor="ctr"/>
          <a:lstStyle/>
          <a:p>
            <a:pPr algn="ctr" indent="0" marL="0">
              <a:buNone/>
            </a:pPr>
            <a:r>
              <a:rPr lang="en-US" sz="900" b="1" dirty="0">
                <a:solidFill>
                  <a:srgbClr val="E2E8F0"/>
                </a:solidFill>
                <a:latin typeface="Noto Sans JP" pitchFamily="34" charset="0"/>
                <a:ea typeface="Noto Sans JP" pitchFamily="34" charset="-122"/>
                <a:cs typeface="Noto Sans JP" pitchFamily="34" charset="-120"/>
              </a:rPr>
              <a:t>$1.25 Billion</a:t>
            </a:r>
            <a:endParaRPr lang="en-US" sz="900" dirty="0"/>
          </a:p>
        </p:txBody>
      </p:sp>
      <p:pic>
        <p:nvPicPr>
          <p:cNvPr id="69" name="Image 9" descr="preencoded.png">    </p:cNvPr>
          <p:cNvPicPr>
            <a:picLocks noChangeAspect="1"/>
          </p:cNvPicPr>
          <p:nvPr/>
        </p:nvPicPr>
        <p:blipFill>
          <a:blip r:embed="rId10"/>
          <a:srcRect l="0" r="0" t="0" b="0"/>
          <a:stretch/>
        </p:blipFill>
        <p:spPr>
          <a:xfrm>
            <a:off x="9104681" y="5238598"/>
            <a:ext cx="105156" cy="105156"/>
          </a:xfrm>
          <a:prstGeom prst="rect">
            <a:avLst/>
          </a:prstGeom>
        </p:spPr>
      </p:pic>
      <p:sp>
        <p:nvSpPr>
          <p:cNvPr id="70" name="Text 58"/>
          <p:cNvSpPr txBox="1"/>
          <p:nvPr/>
        </p:nvSpPr>
        <p:spPr>
          <a:xfrm>
            <a:off x="9208922" y="5206594"/>
            <a:ext cx="1546250" cy="152705"/>
          </a:xfrm>
          <a:prstGeom prst="rect">
            <a:avLst/>
          </a:prstGeom>
          <a:noFill/>
          <a:ln/>
        </p:spPr>
        <p:txBody>
          <a:bodyPr wrap="square" lIns="0" tIns="0" rIns="0" bIns="0" rtlCol="0" anchor="ctr"/>
          <a:lstStyle/>
          <a:p>
            <a:pPr algn="ctr" indent="0" marL="0">
              <a:buNone/>
            </a:pPr>
            <a:r>
              <a:rPr lang="en-US" sz="800" dirty="0">
                <a:solidFill>
                  <a:srgbClr val="FBBF24"/>
                </a:solidFill>
                <a:latin typeface="Noto Sans JP" pitchFamily="34" charset="0"/>
                <a:ea typeface="Noto Sans JP" pitchFamily="34" charset="-122"/>
                <a:cs typeface="Noto Sans JP" pitchFamily="34" charset="-120"/>
              </a:rPr>
              <a:t>業界最速クラスでの評価額達成</a:t>
            </a:r>
            <a:endParaRPr lang="en-US" sz="800" dirty="0"/>
          </a:p>
        </p:txBody>
      </p:sp>
      <p:sp>
        <p:nvSpPr>
          <p:cNvPr id="71" name="Shape 59"/>
          <p:cNvSpPr/>
          <p:nvPr/>
        </p:nvSpPr>
        <p:spPr>
          <a:xfrm>
            <a:off x="10796321" y="3949294"/>
            <a:ext cx="724205" cy="219456"/>
          </a:xfrm>
          <a:prstGeom prst="roundRect">
            <a:avLst>
              <a:gd name="adj" fmla="val 72464"/>
            </a:avLst>
          </a:prstGeom>
          <a:solidFill>
            <a:srgbClr val="FBBF24"/>
          </a:solidFill>
          <a:ln/>
          <a:effectLst>
            <a:outerShdw sx="100000" sy="100000" kx="0" ky="0" algn="bl" rotWithShape="0" blurRad="63500" dist="38100" dir="5400000">
              <a:srgbClr val="000000">
                <a:alpha val="30000"/>
              </a:srgbClr>
            </a:outerShdw>
          </a:effectLst>
        </p:spPr>
      </p:sp>
      <p:pic>
        <p:nvPicPr>
          <p:cNvPr id="72" name="Image 10" descr="preencoded.png">    </p:cNvPr>
          <p:cNvPicPr>
            <a:picLocks noChangeAspect="1"/>
          </p:cNvPicPr>
          <p:nvPr/>
        </p:nvPicPr>
        <p:blipFill>
          <a:blip r:embed="rId11"/>
          <a:srcRect l="0" r="0" t="-6250" b="-6250"/>
          <a:stretch/>
        </p:blipFill>
        <p:spPr>
          <a:xfrm>
            <a:off x="10868558" y="3984041"/>
            <a:ext cx="123444" cy="123444"/>
          </a:xfrm>
          <a:prstGeom prst="rect">
            <a:avLst/>
          </a:prstGeom>
        </p:spPr>
      </p:pic>
      <p:sp>
        <p:nvSpPr>
          <p:cNvPr id="73" name="Text 60"/>
          <p:cNvSpPr txBox="1"/>
          <p:nvPr/>
        </p:nvSpPr>
        <p:spPr>
          <a:xfrm>
            <a:off x="10981030" y="3973068"/>
            <a:ext cx="543154" cy="191110"/>
          </a:xfrm>
          <a:prstGeom prst="rect">
            <a:avLst/>
          </a:prstGeom>
          <a:noFill/>
          <a:ln/>
        </p:spPr>
        <p:txBody>
          <a:bodyPr wrap="square" lIns="0" tIns="0" rIns="0" bIns="0" rtlCol="0" anchor="ctr"/>
          <a:lstStyle/>
          <a:p>
            <a:pPr algn="ctr" indent="0" marL="0">
              <a:buNone/>
            </a:pPr>
            <a:r>
              <a:rPr lang="en-US" sz="800" b="1" dirty="0">
                <a:solidFill>
                  <a:srgbClr val="0F172A"/>
                </a:solidFill>
                <a:latin typeface="Noto Sans JP" pitchFamily="34" charset="0"/>
                <a:ea typeface="Noto Sans JP" pitchFamily="34" charset="-122"/>
                <a:cs typeface="Noto Sans JP" pitchFamily="34" charset="-120"/>
              </a:rPr>
              <a:t>UNICORN</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F172A"/>
          </a:solidFill>
          <a:ln/>
        </p:spPr>
      </p:sp>
      <p:sp>
        <p:nvSpPr>
          <p:cNvPr id="3" name="Shape 1"/>
          <p:cNvSpPr/>
          <p:nvPr/>
        </p:nvSpPr>
        <p:spPr>
          <a:xfrm>
            <a:off x="0" y="0"/>
            <a:ext cx="12191695" cy="6858000"/>
          </a:xfrm>
          <a:prstGeom prst="rect">
            <a:avLst/>
          </a:prstGeom>
          <a:solidFill>
            <a:srgbClr val="0F172A"/>
          </a:solidFill>
          <a:ln/>
        </p:spPr>
      </p:sp>
      <p:sp>
        <p:nvSpPr>
          <p:cNvPr id="4" name="Shape 2"/>
          <p:cNvSpPr/>
          <p:nvPr/>
        </p:nvSpPr>
        <p:spPr>
          <a:xfrm>
            <a:off x="3238805" y="571500"/>
            <a:ext cx="5715000" cy="5715000"/>
          </a:xfrm>
          <a:prstGeom prst="ellipse">
            <a:avLst/>
          </a:prstGeom>
          <a:solidFill>
            <a:srgbClr val="3B82F6">
              <a:alpha val="15000"/>
            </a:srgbClr>
          </a:solidFill>
          <a:ln/>
        </p:spPr>
      </p:sp>
      <p:sp>
        <p:nvSpPr>
          <p:cNvPr id="5" name="Shape 3"/>
          <p:cNvSpPr/>
          <p:nvPr/>
        </p:nvSpPr>
        <p:spPr>
          <a:xfrm>
            <a:off x="571500" y="1286561"/>
            <a:ext cx="11048695" cy="9144"/>
          </a:xfrm>
          <a:prstGeom prst="rect">
            <a:avLst/>
          </a:prstGeom>
          <a:solidFill>
            <a:srgbClr val="FFFFFF">
              <a:alpha val="10000"/>
            </a:srgbClr>
          </a:solidFill>
          <a:ln/>
        </p:spPr>
      </p:sp>
      <p:pic>
        <p:nvPicPr>
          <p:cNvPr id="6" name="Image 0" descr="preencoded.png">    </p:cNvPr>
          <p:cNvPicPr>
            <a:picLocks noChangeAspect="1"/>
          </p:cNvPicPr>
          <p:nvPr/>
        </p:nvPicPr>
        <p:blipFill>
          <a:blip r:embed="rId1"/>
          <a:srcRect l="0" r="0" t="0" b="0"/>
          <a:stretch/>
        </p:blipFill>
        <p:spPr>
          <a:xfrm>
            <a:off x="4500677" y="457200"/>
            <a:ext cx="304495" cy="304495"/>
          </a:xfrm>
          <a:prstGeom prst="rect">
            <a:avLst/>
          </a:prstGeom>
        </p:spPr>
      </p:pic>
      <p:sp>
        <p:nvSpPr>
          <p:cNvPr id="7" name="Text 4"/>
          <p:cNvSpPr txBox="1"/>
          <p:nvPr/>
        </p:nvSpPr>
        <p:spPr>
          <a:xfrm>
            <a:off x="4947818" y="390449"/>
            <a:ext cx="2981858" cy="438912"/>
          </a:xfrm>
          <a:prstGeom prst="rect">
            <a:avLst/>
          </a:prstGeom>
          <a:noFill/>
          <a:ln/>
        </p:spPr>
        <p:txBody>
          <a:bodyPr wrap="square" lIns="0" tIns="0" rIns="0" bIns="0" rtlCol="0" anchor="ctr"/>
          <a:lstStyle/>
          <a:p>
            <a:pPr algn="ctr" indent="0" marL="0">
              <a:buNone/>
            </a:pPr>
            <a:r>
              <a:rPr lang="en-US" sz="2400" b="1" dirty="0">
                <a:solidFill>
                  <a:srgbClr val="FFFFFF"/>
                </a:solidFill>
                <a:latin typeface="Noto Sans JP" pitchFamily="34" charset="0"/>
                <a:ea typeface="Noto Sans JP" pitchFamily="34" charset="-122"/>
                <a:cs typeface="Noto Sans JP" pitchFamily="34" charset="-120"/>
              </a:rPr>
              <a:t>料金プランと選び方</a:t>
            </a:r>
            <a:endParaRPr lang="en-US" sz="2400" dirty="0"/>
          </a:p>
        </p:txBody>
      </p:sp>
      <p:sp>
        <p:nvSpPr>
          <p:cNvPr id="8" name="Text 5"/>
          <p:cNvSpPr txBox="1"/>
          <p:nvPr/>
        </p:nvSpPr>
        <p:spPr>
          <a:xfrm>
            <a:off x="4834433" y="914400"/>
            <a:ext cx="2638958" cy="228600"/>
          </a:xfrm>
          <a:prstGeom prst="rect">
            <a:avLst/>
          </a:prstGeom>
          <a:noFill/>
          <a:ln/>
        </p:spPr>
        <p:txBody>
          <a:bodyPr wrap="square" lIns="0" tIns="0" rIns="0" bIns="0" rtlCol="0" anchor="ctr"/>
          <a:lstStyle/>
          <a:p>
            <a:pPr algn="ctr" indent="0" marL="0">
              <a:buNone/>
            </a:pPr>
            <a:r>
              <a:rPr lang="en-US" sz="1200" dirty="0">
                <a:solidFill>
                  <a:srgbClr val="94A3B8"/>
                </a:solidFill>
                <a:latin typeface="Noto Sans JP" pitchFamily="34" charset="0"/>
                <a:ea typeface="Noto Sans JP" pitchFamily="34" charset="-122"/>
                <a:cs typeface="Noto Sans JP" pitchFamily="34" charset="-120"/>
              </a:rPr>
              <a:t>利用頻度と規模に応じた3つの選択肢</a:t>
            </a:r>
            <a:endParaRPr lang="en-US" sz="1200" dirty="0"/>
          </a:p>
        </p:txBody>
      </p:sp>
      <p:sp>
        <p:nvSpPr>
          <p:cNvPr id="9" name="Shape 6"/>
          <p:cNvSpPr/>
          <p:nvPr/>
        </p:nvSpPr>
        <p:spPr>
          <a:xfrm>
            <a:off x="1009498" y="2074774"/>
            <a:ext cx="3238805" cy="3914546"/>
          </a:xfrm>
          <a:prstGeom prst="roundRect">
            <a:avLst>
              <a:gd name="adj" fmla="val 1661"/>
            </a:avLst>
          </a:prstGeom>
          <a:solidFill>
            <a:srgbClr val="1E293B">
              <a:alpha val="60000"/>
            </a:srgbClr>
          </a:solidFill>
          <a:ln w="12700">
            <a:solidFill>
              <a:srgbClr val="FFFFFF">
                <a:alpha val="10000"/>
              </a:srgbClr>
            </a:solidFill>
            <a:prstDash val="solid"/>
          </a:ln>
        </p:spPr>
      </p:sp>
      <p:pic>
        <p:nvPicPr>
          <p:cNvPr id="10" name="Image 1" descr="preencoded.png">    </p:cNvPr>
          <p:cNvPicPr>
            <a:picLocks noChangeAspect="1"/>
          </p:cNvPicPr>
          <p:nvPr/>
        </p:nvPicPr>
        <p:blipFill>
          <a:blip r:embed="rId2"/>
          <a:srcRect l="0" r="0" t="0" b="0"/>
          <a:stretch/>
        </p:blipFill>
        <p:spPr>
          <a:xfrm>
            <a:off x="1304849" y="2426818"/>
            <a:ext cx="228600" cy="228600"/>
          </a:xfrm>
          <a:prstGeom prst="rect">
            <a:avLst/>
          </a:prstGeom>
        </p:spPr>
      </p:pic>
      <p:sp>
        <p:nvSpPr>
          <p:cNvPr id="11" name="Text 7"/>
          <p:cNvSpPr txBox="1"/>
          <p:nvPr/>
        </p:nvSpPr>
        <p:spPr>
          <a:xfrm>
            <a:off x="1628546" y="2370125"/>
            <a:ext cx="667512" cy="342900"/>
          </a:xfrm>
          <a:prstGeom prst="rect">
            <a:avLst/>
          </a:prstGeom>
          <a:noFill/>
          <a:ln/>
        </p:spPr>
        <p:txBody>
          <a:bodyPr wrap="square" lIns="0" tIns="0" rIns="0" bIns="0" rtlCol="0" anchor="ctr"/>
          <a:lstStyle/>
          <a:p>
            <a:pPr algn="l" indent="0" marL="0">
              <a:buNone/>
            </a:pPr>
            <a:r>
              <a:rPr lang="en-US" sz="1800" b="1" dirty="0">
                <a:solidFill>
                  <a:srgbClr val="CBD5E1"/>
                </a:solidFill>
                <a:latin typeface="Noto Sans JP" pitchFamily="34" charset="0"/>
                <a:ea typeface="Noto Sans JP" pitchFamily="34" charset="-122"/>
                <a:cs typeface="Noto Sans JP" pitchFamily="34" charset="-120"/>
              </a:rPr>
              <a:t>Free</a:t>
            </a:r>
            <a:endParaRPr lang="en-US" sz="1800" dirty="0"/>
          </a:p>
        </p:txBody>
      </p:sp>
      <p:sp>
        <p:nvSpPr>
          <p:cNvPr id="12" name="Shape 8"/>
          <p:cNvSpPr/>
          <p:nvPr/>
        </p:nvSpPr>
        <p:spPr>
          <a:xfrm>
            <a:off x="1304849" y="3503981"/>
            <a:ext cx="2648102" cy="9144"/>
          </a:xfrm>
          <a:prstGeom prst="rect">
            <a:avLst/>
          </a:prstGeom>
          <a:solidFill>
            <a:srgbClr val="FFFFFF">
              <a:alpha val="10000"/>
            </a:srgbClr>
          </a:solidFill>
          <a:ln/>
        </p:spPr>
      </p:sp>
      <p:sp>
        <p:nvSpPr>
          <p:cNvPr id="13" name="Text 9"/>
          <p:cNvSpPr txBox="1"/>
          <p:nvPr/>
        </p:nvSpPr>
        <p:spPr>
          <a:xfrm>
            <a:off x="1304849" y="2969971"/>
            <a:ext cx="305410" cy="333756"/>
          </a:xfrm>
          <a:prstGeom prst="rect">
            <a:avLst/>
          </a:prstGeom>
          <a:noFill/>
          <a:ln/>
        </p:spPr>
        <p:txBody>
          <a:bodyPr wrap="square" lIns="0" tIns="0" rIns="0" bIns="0" rtlCol="0" anchor="ctr"/>
          <a:lstStyle/>
          <a:p>
            <a:pPr algn="l" indent="0" marL="0">
              <a:buNone/>
            </a:pPr>
            <a:r>
              <a:rPr lang="en-US" sz="1800" dirty="0">
                <a:solidFill>
                  <a:srgbClr val="CBD5E1"/>
                </a:solidFill>
                <a:latin typeface="Noto Sans JP" pitchFamily="34" charset="0"/>
                <a:ea typeface="Noto Sans JP" pitchFamily="34" charset="-122"/>
                <a:cs typeface="Noto Sans JP" pitchFamily="34" charset="-120"/>
              </a:rPr>
              <a:t>$</a:t>
            </a:r>
            <a:endParaRPr lang="en-US" sz="1800" dirty="0"/>
          </a:p>
        </p:txBody>
      </p:sp>
      <p:sp>
        <p:nvSpPr>
          <p:cNvPr id="14" name="Text 10"/>
          <p:cNvSpPr txBox="1"/>
          <p:nvPr/>
        </p:nvSpPr>
        <p:spPr>
          <a:xfrm>
            <a:off x="1473098" y="2702966"/>
            <a:ext cx="629107" cy="667512"/>
          </a:xfrm>
          <a:prstGeom prst="rect">
            <a:avLst/>
          </a:prstGeom>
          <a:noFill/>
          <a:ln/>
        </p:spPr>
        <p:txBody>
          <a:bodyPr wrap="square" lIns="0" tIns="0" rIns="0" bIns="0" rtlCol="0" anchor="ctr"/>
          <a:lstStyle/>
          <a:p>
            <a:pPr algn="l" indent="0" marL="0">
              <a:buNone/>
            </a:pPr>
            <a:r>
              <a:rPr lang="en-US" sz="3600" b="1" dirty="0">
                <a:solidFill>
                  <a:srgbClr val="E2E8F0"/>
                </a:solidFill>
                <a:latin typeface="Noto Sans JP" pitchFamily="34" charset="0"/>
                <a:ea typeface="Noto Sans JP" pitchFamily="34" charset="-122"/>
                <a:cs typeface="Noto Sans JP" pitchFamily="34" charset="-120"/>
              </a:rPr>
              <a:t>0</a:t>
            </a:r>
            <a:endParaRPr lang="en-US" sz="3600" dirty="0"/>
          </a:p>
        </p:txBody>
      </p:sp>
      <p:sp>
        <p:nvSpPr>
          <p:cNvPr id="15" name="Text 11"/>
          <p:cNvSpPr txBox="1"/>
          <p:nvPr/>
        </p:nvSpPr>
        <p:spPr>
          <a:xfrm>
            <a:off x="1827886" y="3084271"/>
            <a:ext cx="290779"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/月</a:t>
            </a:r>
            <a:endParaRPr lang="en-US" sz="1000" dirty="0"/>
          </a:p>
        </p:txBody>
      </p:sp>
      <p:pic>
        <p:nvPicPr>
          <p:cNvPr id="16" name="Image 2" descr="preencoded.png">    </p:cNvPr>
          <p:cNvPicPr>
            <a:picLocks noChangeAspect="1"/>
          </p:cNvPicPr>
          <p:nvPr/>
        </p:nvPicPr>
        <p:blipFill>
          <a:blip r:embed="rId3"/>
          <a:srcRect l="0" r="0" t="-1100" b="-1100"/>
          <a:stretch/>
        </p:blipFill>
        <p:spPr>
          <a:xfrm>
            <a:off x="1304849" y="3731666"/>
            <a:ext cx="114300" cy="133502"/>
          </a:xfrm>
          <a:prstGeom prst="rect">
            <a:avLst/>
          </a:prstGeom>
        </p:spPr>
      </p:pic>
      <p:sp>
        <p:nvSpPr>
          <p:cNvPr id="17" name="Text 12"/>
          <p:cNvSpPr txBox="1"/>
          <p:nvPr/>
        </p:nvSpPr>
        <p:spPr>
          <a:xfrm>
            <a:off x="1533449" y="3694176"/>
            <a:ext cx="900684"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基本検索機能</a:t>
            </a:r>
            <a:endParaRPr lang="en-US" sz="1000" dirty="0"/>
          </a:p>
        </p:txBody>
      </p:sp>
      <p:pic>
        <p:nvPicPr>
          <p:cNvPr id="18" name="Image 3" descr="preencoded.png">    </p:cNvPr>
          <p:cNvPicPr>
            <a:picLocks noChangeAspect="1"/>
          </p:cNvPicPr>
          <p:nvPr/>
        </p:nvPicPr>
        <p:blipFill>
          <a:blip r:embed="rId4"/>
          <a:srcRect l="0" r="0" t="0" b="0"/>
          <a:stretch/>
        </p:blipFill>
        <p:spPr>
          <a:xfrm>
            <a:off x="1304849" y="4051706"/>
            <a:ext cx="133502" cy="133502"/>
          </a:xfrm>
          <a:prstGeom prst="rect">
            <a:avLst/>
          </a:prstGeom>
        </p:spPr>
      </p:pic>
      <p:sp>
        <p:nvSpPr>
          <p:cNvPr id="19" name="Text 13"/>
          <p:cNvSpPr txBox="1"/>
          <p:nvPr/>
        </p:nvSpPr>
        <p:spPr>
          <a:xfrm>
            <a:off x="1552651" y="4014216"/>
            <a:ext cx="1271930"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100 クレジット / 日</a:t>
            </a:r>
            <a:endParaRPr lang="en-US" sz="1000" dirty="0"/>
          </a:p>
        </p:txBody>
      </p:sp>
      <p:pic>
        <p:nvPicPr>
          <p:cNvPr id="20" name="Image 4" descr="preencoded.png">    </p:cNvPr>
          <p:cNvPicPr>
            <a:picLocks noChangeAspect="1"/>
          </p:cNvPicPr>
          <p:nvPr/>
        </p:nvPicPr>
        <p:blipFill>
          <a:blip r:embed="rId5"/>
          <a:srcRect l="0" r="0" t="0" b="0"/>
          <a:stretch/>
        </p:blipFill>
        <p:spPr>
          <a:xfrm>
            <a:off x="1304849" y="4371746"/>
            <a:ext cx="133502" cy="133502"/>
          </a:xfrm>
          <a:prstGeom prst="rect">
            <a:avLst/>
          </a:prstGeom>
        </p:spPr>
      </p:pic>
      <p:sp>
        <p:nvSpPr>
          <p:cNvPr id="21" name="Text 14"/>
          <p:cNvSpPr txBox="1"/>
          <p:nvPr/>
        </p:nvSpPr>
        <p:spPr>
          <a:xfrm>
            <a:off x="1552651" y="4334256"/>
            <a:ext cx="1053389"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1GB ストレージ</a:t>
            </a:r>
            <a:endParaRPr lang="en-US" sz="1000" dirty="0"/>
          </a:p>
        </p:txBody>
      </p:sp>
      <p:pic>
        <p:nvPicPr>
          <p:cNvPr id="22" name="Image 5" descr="preencoded.png">    </p:cNvPr>
          <p:cNvPicPr>
            <a:picLocks noChangeAspect="1"/>
          </p:cNvPicPr>
          <p:nvPr/>
        </p:nvPicPr>
        <p:blipFill>
          <a:blip r:embed="rId6"/>
          <a:srcRect l="-1507" r="-1507" t="0" b="0"/>
          <a:stretch/>
        </p:blipFill>
        <p:spPr>
          <a:xfrm>
            <a:off x="1304849" y="4691786"/>
            <a:ext cx="171907" cy="133502"/>
          </a:xfrm>
          <a:prstGeom prst="rect">
            <a:avLst/>
          </a:prstGeom>
        </p:spPr>
      </p:pic>
      <p:sp>
        <p:nvSpPr>
          <p:cNvPr id="23" name="Text 15"/>
          <p:cNvSpPr txBox="1"/>
          <p:nvPr/>
        </p:nvSpPr>
        <p:spPr>
          <a:xfrm>
            <a:off x="1591056" y="4654296"/>
            <a:ext cx="1567282"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マルチエージェント利用</a:t>
            </a:r>
            <a:endParaRPr lang="en-US" sz="1000" dirty="0"/>
          </a:p>
        </p:txBody>
      </p:sp>
      <p:sp>
        <p:nvSpPr>
          <p:cNvPr id="24" name="Shape 16"/>
          <p:cNvSpPr/>
          <p:nvPr/>
        </p:nvSpPr>
        <p:spPr>
          <a:xfrm>
            <a:off x="1304849" y="5078578"/>
            <a:ext cx="2648102" cy="609905"/>
          </a:xfrm>
          <a:prstGeom prst="roundRect">
            <a:avLst>
              <a:gd name="adj" fmla="val 23426"/>
            </a:avLst>
          </a:prstGeom>
          <a:solidFill>
            <a:srgbClr val="FFFFFF">
              <a:alpha val="5000"/>
            </a:srgbClr>
          </a:solidFill>
          <a:ln/>
        </p:spPr>
      </p:sp>
      <p:sp>
        <p:nvSpPr>
          <p:cNvPr id="25" name="Text 17"/>
          <p:cNvSpPr txBox="1"/>
          <p:nvPr/>
        </p:nvSpPr>
        <p:spPr>
          <a:xfrm>
            <a:off x="2063801" y="5192878"/>
            <a:ext cx="1212494" cy="152705"/>
          </a:xfrm>
          <a:prstGeom prst="rect">
            <a:avLst/>
          </a:prstGeom>
          <a:noFill/>
          <a:ln/>
        </p:spPr>
        <p:txBody>
          <a:bodyPr wrap="square" lIns="0" tIns="0" rIns="0" bIns="0" rtlCol="0" anchor="ctr"/>
          <a:lstStyle/>
          <a:p>
            <a:pPr algn="ctr" indent="0" marL="0">
              <a:buNone/>
            </a:pPr>
            <a:r>
              <a:rPr lang="en-US" sz="800" b="1" dirty="0">
                <a:solidFill>
                  <a:srgbClr val="60A5FA"/>
                </a:solidFill>
                <a:latin typeface="Noto Sans JP" pitchFamily="34" charset="0"/>
                <a:ea typeface="Noto Sans JP" pitchFamily="34" charset="-122"/>
                <a:cs typeface="Noto Sans JP" pitchFamily="34" charset="-120"/>
              </a:rPr>
              <a:t>RECOMMENDED FOR</a:t>
            </a:r>
            <a:endParaRPr lang="en-US" sz="800" dirty="0"/>
          </a:p>
        </p:txBody>
      </p:sp>
      <p:sp>
        <p:nvSpPr>
          <p:cNvPr id="26" name="Text 18"/>
          <p:cNvSpPr txBox="1"/>
          <p:nvPr/>
        </p:nvSpPr>
        <p:spPr>
          <a:xfrm>
            <a:off x="1958645" y="5388559"/>
            <a:ext cx="1436522" cy="181051"/>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お試し / ライトユーザー</a:t>
            </a:r>
            <a:endParaRPr lang="en-US" sz="900" dirty="0"/>
          </a:p>
        </p:txBody>
      </p:sp>
      <p:sp>
        <p:nvSpPr>
          <p:cNvPr id="27" name="Shape 19"/>
          <p:cNvSpPr/>
          <p:nvPr/>
        </p:nvSpPr>
        <p:spPr>
          <a:xfrm>
            <a:off x="7944307" y="1914754"/>
            <a:ext cx="3238805" cy="4229100"/>
          </a:xfrm>
          <a:prstGeom prst="roundRect">
            <a:avLst>
              <a:gd name="adj" fmla="val 1661"/>
            </a:avLst>
          </a:prstGeom>
          <a:solidFill>
            <a:srgbClr val="1E293B">
              <a:alpha val="60000"/>
            </a:srgbClr>
          </a:solidFill>
          <a:ln w="12700">
            <a:solidFill>
              <a:srgbClr val="FFFFFF">
                <a:alpha val="10000"/>
              </a:srgbClr>
            </a:solidFill>
            <a:prstDash val="solid"/>
          </a:ln>
        </p:spPr>
      </p:sp>
      <p:pic>
        <p:nvPicPr>
          <p:cNvPr id="28" name="Image 6" descr="preencoded.png">    </p:cNvPr>
          <p:cNvPicPr>
            <a:picLocks noChangeAspect="1"/>
          </p:cNvPicPr>
          <p:nvPr/>
        </p:nvPicPr>
        <p:blipFill>
          <a:blip r:embed="rId7"/>
          <a:srcRect l="0" r="0" t="-45" b="-45"/>
          <a:stretch/>
        </p:blipFill>
        <p:spPr>
          <a:xfrm>
            <a:off x="8238744" y="2266798"/>
            <a:ext cx="256946" cy="228600"/>
          </a:xfrm>
          <a:prstGeom prst="rect">
            <a:avLst/>
          </a:prstGeom>
        </p:spPr>
      </p:pic>
      <p:sp>
        <p:nvSpPr>
          <p:cNvPr id="29" name="Text 20"/>
          <p:cNvSpPr txBox="1"/>
          <p:nvPr/>
        </p:nvSpPr>
        <p:spPr>
          <a:xfrm>
            <a:off x="8591702" y="2210105"/>
            <a:ext cx="571500" cy="342900"/>
          </a:xfrm>
          <a:prstGeom prst="rect">
            <a:avLst/>
          </a:prstGeom>
          <a:noFill/>
          <a:ln/>
        </p:spPr>
        <p:txBody>
          <a:bodyPr wrap="square" lIns="0" tIns="0" rIns="0" bIns="0" rtlCol="0" anchor="ctr"/>
          <a:lstStyle/>
          <a:p>
            <a:pPr algn="l" indent="0" marL="0">
              <a:buNone/>
            </a:pPr>
            <a:r>
              <a:rPr lang="en-US" sz="1800" b="1" dirty="0">
                <a:solidFill>
                  <a:srgbClr val="A78BFA"/>
                </a:solidFill>
                <a:latin typeface="Noto Sans JP" pitchFamily="34" charset="0"/>
                <a:ea typeface="Noto Sans JP" pitchFamily="34" charset="-122"/>
                <a:cs typeface="Noto Sans JP" pitchFamily="34" charset="-120"/>
              </a:rPr>
              <a:t>Pro</a:t>
            </a:r>
            <a:endParaRPr lang="en-US" sz="1800" dirty="0"/>
          </a:p>
        </p:txBody>
      </p:sp>
      <p:sp>
        <p:nvSpPr>
          <p:cNvPr id="30" name="Shape 21"/>
          <p:cNvSpPr/>
          <p:nvPr/>
        </p:nvSpPr>
        <p:spPr>
          <a:xfrm>
            <a:off x="8238744" y="3343961"/>
            <a:ext cx="2648102" cy="9144"/>
          </a:xfrm>
          <a:prstGeom prst="rect">
            <a:avLst/>
          </a:prstGeom>
          <a:solidFill>
            <a:srgbClr val="FFFFFF">
              <a:alpha val="10000"/>
            </a:srgbClr>
          </a:solidFill>
          <a:ln/>
        </p:spPr>
      </p:sp>
      <p:sp>
        <p:nvSpPr>
          <p:cNvPr id="31" name="Text 22"/>
          <p:cNvSpPr txBox="1"/>
          <p:nvPr/>
        </p:nvSpPr>
        <p:spPr>
          <a:xfrm>
            <a:off x="8238744" y="2809951"/>
            <a:ext cx="305410" cy="333756"/>
          </a:xfrm>
          <a:prstGeom prst="rect">
            <a:avLst/>
          </a:prstGeom>
          <a:noFill/>
          <a:ln/>
        </p:spPr>
        <p:txBody>
          <a:bodyPr wrap="square" lIns="0" tIns="0" rIns="0" bIns="0" rtlCol="0" anchor="ctr"/>
          <a:lstStyle/>
          <a:p>
            <a:pPr algn="l" indent="0" marL="0">
              <a:buNone/>
            </a:pPr>
            <a:r>
              <a:rPr lang="en-US" sz="1800" dirty="0">
                <a:solidFill>
                  <a:srgbClr val="CBD5E1"/>
                </a:solidFill>
                <a:latin typeface="Noto Sans JP" pitchFamily="34" charset="0"/>
                <a:ea typeface="Noto Sans JP" pitchFamily="34" charset="-122"/>
                <a:cs typeface="Noto Sans JP" pitchFamily="34" charset="-120"/>
              </a:rPr>
              <a:t>$</a:t>
            </a:r>
            <a:endParaRPr lang="en-US" sz="1800" dirty="0"/>
          </a:p>
        </p:txBody>
      </p:sp>
      <p:sp>
        <p:nvSpPr>
          <p:cNvPr id="32" name="Text 23"/>
          <p:cNvSpPr txBox="1"/>
          <p:nvPr/>
        </p:nvSpPr>
        <p:spPr>
          <a:xfrm>
            <a:off x="8407908" y="2542946"/>
            <a:ext cx="1905610" cy="667512"/>
          </a:xfrm>
          <a:prstGeom prst="rect">
            <a:avLst/>
          </a:prstGeom>
          <a:noFill/>
          <a:ln/>
        </p:spPr>
        <p:txBody>
          <a:bodyPr wrap="square" lIns="0" tIns="0" rIns="0" bIns="0" rtlCol="0" anchor="ctr"/>
          <a:lstStyle/>
          <a:p>
            <a:pPr algn="l" indent="0" marL="0">
              <a:buNone/>
            </a:pPr>
            <a:r>
              <a:rPr lang="en-US" sz="3600" b="1" dirty="0">
                <a:solidFill>
                  <a:srgbClr val="A78BFA"/>
                </a:solidFill>
                <a:latin typeface="Noto Sans JP" pitchFamily="34" charset="0"/>
                <a:ea typeface="Noto Sans JP" pitchFamily="34" charset="-122"/>
                <a:cs typeface="Noto Sans JP" pitchFamily="34" charset="-120"/>
              </a:rPr>
              <a:t>249.99</a:t>
            </a:r>
            <a:endParaRPr lang="en-US" sz="3600" dirty="0"/>
          </a:p>
        </p:txBody>
      </p:sp>
      <p:sp>
        <p:nvSpPr>
          <p:cNvPr id="33" name="Text 24"/>
          <p:cNvSpPr txBox="1"/>
          <p:nvPr/>
        </p:nvSpPr>
        <p:spPr>
          <a:xfrm>
            <a:off x="10036454" y="2924251"/>
            <a:ext cx="290779" cy="191110"/>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/月</a:t>
            </a:r>
            <a:endParaRPr lang="en-US" sz="1000" dirty="0"/>
          </a:p>
        </p:txBody>
      </p:sp>
      <p:pic>
        <p:nvPicPr>
          <p:cNvPr id="34" name="Image 7" descr="preencoded.png">    </p:cNvPr>
          <p:cNvPicPr>
            <a:picLocks noChangeAspect="1"/>
          </p:cNvPicPr>
          <p:nvPr/>
        </p:nvPicPr>
        <p:blipFill>
          <a:blip r:embed="rId8"/>
          <a:srcRect l="0" r="0" t="-1100" b="-1100"/>
          <a:stretch/>
        </p:blipFill>
        <p:spPr>
          <a:xfrm>
            <a:off x="8238744" y="3571646"/>
            <a:ext cx="114300" cy="133502"/>
          </a:xfrm>
          <a:prstGeom prst="rect">
            <a:avLst/>
          </a:prstGeom>
        </p:spPr>
      </p:pic>
      <p:sp>
        <p:nvSpPr>
          <p:cNvPr id="35" name="Text 25"/>
          <p:cNvSpPr txBox="1"/>
          <p:nvPr/>
        </p:nvSpPr>
        <p:spPr>
          <a:xfrm>
            <a:off x="8467344" y="3534156"/>
            <a:ext cx="1834286"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最高レベルのパフォーマンス</a:t>
            </a:r>
            <a:endParaRPr lang="en-US" sz="1000" dirty="0"/>
          </a:p>
        </p:txBody>
      </p:sp>
      <p:pic>
        <p:nvPicPr>
          <p:cNvPr id="36" name="Image 8" descr="preencoded.png">    </p:cNvPr>
          <p:cNvPicPr>
            <a:picLocks noChangeAspect="1"/>
          </p:cNvPicPr>
          <p:nvPr/>
        </p:nvPicPr>
        <p:blipFill>
          <a:blip r:embed="rId9"/>
          <a:srcRect l="0" r="0" t="0" b="0"/>
          <a:stretch/>
        </p:blipFill>
        <p:spPr>
          <a:xfrm>
            <a:off x="8238744" y="3891686"/>
            <a:ext cx="133502" cy="133502"/>
          </a:xfrm>
          <a:prstGeom prst="rect">
            <a:avLst/>
          </a:prstGeom>
        </p:spPr>
      </p:pic>
      <p:sp>
        <p:nvSpPr>
          <p:cNvPr id="37" name="Text 26"/>
          <p:cNvSpPr txBox="1"/>
          <p:nvPr/>
        </p:nvSpPr>
        <p:spPr>
          <a:xfrm>
            <a:off x="8486546" y="3854196"/>
            <a:ext cx="1528877"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125,000 クレジット / 月</a:t>
            </a:r>
            <a:endParaRPr lang="en-US" sz="1000" dirty="0"/>
          </a:p>
        </p:txBody>
      </p:sp>
      <p:pic>
        <p:nvPicPr>
          <p:cNvPr id="38" name="Image 9" descr="preencoded.png">    </p:cNvPr>
          <p:cNvPicPr>
            <a:picLocks noChangeAspect="1"/>
          </p:cNvPicPr>
          <p:nvPr/>
        </p:nvPicPr>
        <p:blipFill>
          <a:blip r:embed="rId10"/>
          <a:srcRect l="0" r="0" t="0" b="0"/>
          <a:stretch/>
        </p:blipFill>
        <p:spPr>
          <a:xfrm>
            <a:off x="8238744" y="4211726"/>
            <a:ext cx="133502" cy="133502"/>
          </a:xfrm>
          <a:prstGeom prst="rect">
            <a:avLst/>
          </a:prstGeom>
        </p:spPr>
      </p:pic>
      <p:sp>
        <p:nvSpPr>
          <p:cNvPr id="39" name="Text 27"/>
          <p:cNvSpPr txBox="1"/>
          <p:nvPr/>
        </p:nvSpPr>
        <p:spPr>
          <a:xfrm>
            <a:off x="8486546" y="4174236"/>
            <a:ext cx="1043330"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1TB ストレージ</a:t>
            </a:r>
            <a:endParaRPr lang="en-US" sz="1000" dirty="0"/>
          </a:p>
        </p:txBody>
      </p:sp>
      <p:pic>
        <p:nvPicPr>
          <p:cNvPr id="40" name="Image 10" descr="preencoded.png">    </p:cNvPr>
          <p:cNvPicPr>
            <a:picLocks noChangeAspect="1"/>
          </p:cNvPicPr>
          <p:nvPr/>
        </p:nvPicPr>
        <p:blipFill>
          <a:blip r:embed="rId11"/>
          <a:srcRect l="-1507" r="-1507" t="0" b="0"/>
          <a:stretch/>
        </p:blipFill>
        <p:spPr>
          <a:xfrm>
            <a:off x="8238744" y="4531766"/>
            <a:ext cx="171907" cy="133502"/>
          </a:xfrm>
          <a:prstGeom prst="rect">
            <a:avLst/>
          </a:prstGeom>
        </p:spPr>
      </p:pic>
      <p:sp>
        <p:nvSpPr>
          <p:cNvPr id="41" name="Text 28"/>
          <p:cNvSpPr txBox="1"/>
          <p:nvPr/>
        </p:nvSpPr>
        <p:spPr>
          <a:xfrm>
            <a:off x="8524951" y="4494276"/>
            <a:ext cx="1433779"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チーム共有・管理機能</a:t>
            </a:r>
            <a:endParaRPr lang="en-US" sz="1000" dirty="0"/>
          </a:p>
        </p:txBody>
      </p:sp>
      <p:pic>
        <p:nvPicPr>
          <p:cNvPr id="42" name="Image 11" descr="preencoded.png">    </p:cNvPr>
          <p:cNvPicPr>
            <a:picLocks noChangeAspect="1"/>
          </p:cNvPicPr>
          <p:nvPr/>
        </p:nvPicPr>
        <p:blipFill>
          <a:blip r:embed="rId12"/>
          <a:srcRect l="0" r="0" t="-1100" b="-1100"/>
          <a:stretch/>
        </p:blipFill>
        <p:spPr>
          <a:xfrm>
            <a:off x="8238744" y="4851806"/>
            <a:ext cx="114300" cy="133502"/>
          </a:xfrm>
          <a:prstGeom prst="rect">
            <a:avLst/>
          </a:prstGeom>
        </p:spPr>
      </p:pic>
      <p:sp>
        <p:nvSpPr>
          <p:cNvPr id="43" name="Text 29"/>
          <p:cNvSpPr txBox="1"/>
          <p:nvPr/>
        </p:nvSpPr>
        <p:spPr>
          <a:xfrm>
            <a:off x="8467344" y="4813402"/>
            <a:ext cx="1100938" cy="191110"/>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APIアクセス権限</a:t>
            </a:r>
            <a:endParaRPr lang="en-US" sz="1000" dirty="0"/>
          </a:p>
        </p:txBody>
      </p:sp>
      <p:sp>
        <p:nvSpPr>
          <p:cNvPr id="44" name="Shape 30"/>
          <p:cNvSpPr/>
          <p:nvPr/>
        </p:nvSpPr>
        <p:spPr>
          <a:xfrm>
            <a:off x="8238744" y="5238598"/>
            <a:ext cx="2648102" cy="609905"/>
          </a:xfrm>
          <a:prstGeom prst="roundRect">
            <a:avLst>
              <a:gd name="adj" fmla="val 23426"/>
            </a:avLst>
          </a:prstGeom>
          <a:solidFill>
            <a:srgbClr val="FFFFFF">
              <a:alpha val="5000"/>
            </a:srgbClr>
          </a:solidFill>
          <a:ln/>
        </p:spPr>
      </p:sp>
      <p:sp>
        <p:nvSpPr>
          <p:cNvPr id="45" name="Text 31"/>
          <p:cNvSpPr txBox="1"/>
          <p:nvPr/>
        </p:nvSpPr>
        <p:spPr>
          <a:xfrm>
            <a:off x="8997696" y="5352898"/>
            <a:ext cx="1212494" cy="152705"/>
          </a:xfrm>
          <a:prstGeom prst="rect">
            <a:avLst/>
          </a:prstGeom>
          <a:noFill/>
          <a:ln/>
        </p:spPr>
        <p:txBody>
          <a:bodyPr wrap="square" lIns="0" tIns="0" rIns="0" bIns="0" rtlCol="0" anchor="ctr"/>
          <a:lstStyle/>
          <a:p>
            <a:pPr algn="ctr" indent="0" marL="0">
              <a:buNone/>
            </a:pPr>
            <a:r>
              <a:rPr lang="en-US" sz="800" b="1" dirty="0">
                <a:solidFill>
                  <a:srgbClr val="60A5FA"/>
                </a:solidFill>
                <a:latin typeface="Noto Sans JP" pitchFamily="34" charset="0"/>
                <a:ea typeface="Noto Sans JP" pitchFamily="34" charset="-122"/>
                <a:cs typeface="Noto Sans JP" pitchFamily="34" charset="-120"/>
              </a:rPr>
              <a:t>RECOMMENDED FOR</a:t>
            </a:r>
            <a:endParaRPr lang="en-US" sz="800" dirty="0"/>
          </a:p>
        </p:txBody>
      </p:sp>
      <p:sp>
        <p:nvSpPr>
          <p:cNvPr id="46" name="Text 32"/>
          <p:cNvSpPr txBox="1"/>
          <p:nvPr/>
        </p:nvSpPr>
        <p:spPr>
          <a:xfrm>
            <a:off x="8770010" y="5548579"/>
            <a:ext cx="1684325" cy="181051"/>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大規模運用 / ビジネスチーム</a:t>
            </a:r>
            <a:endParaRPr lang="en-US" sz="900" dirty="0"/>
          </a:p>
        </p:txBody>
      </p:sp>
      <p:sp>
        <p:nvSpPr>
          <p:cNvPr id="47" name="Shape 33"/>
          <p:cNvSpPr/>
          <p:nvPr/>
        </p:nvSpPr>
        <p:spPr>
          <a:xfrm>
            <a:off x="4395521" y="1703527"/>
            <a:ext cx="3400654" cy="4466844"/>
          </a:xfrm>
          <a:prstGeom prst="roundRect">
            <a:avLst>
              <a:gd name="adj" fmla="val 1506"/>
            </a:avLst>
          </a:prstGeom>
          <a:solidFill>
            <a:srgbClr val="1E293B">
              <a:alpha val="80000"/>
            </a:srgbClr>
          </a:solidFill>
          <a:ln w="25400">
            <a:solidFill>
              <a:srgbClr val="60A5FA"/>
            </a:solidFill>
            <a:prstDash val="solid"/>
          </a:ln>
          <a:effectLst>
            <a:outerShdw sx="100000" sy="100000" kx="0" ky="0" algn="bl" rotWithShape="0" blurRad="381000" dist="190500" dir="5400000">
              <a:srgbClr val="3b82f6">
                <a:alpha val="30000"/>
              </a:srgbClr>
            </a:outerShdw>
          </a:effectLst>
        </p:spPr>
      </p:sp>
      <p:pic>
        <p:nvPicPr>
          <p:cNvPr id="48" name="Image 12" descr="preencoded.png">    </p:cNvPr>
          <p:cNvPicPr>
            <a:picLocks noChangeAspect="1"/>
          </p:cNvPicPr>
          <p:nvPr/>
        </p:nvPicPr>
        <p:blipFill>
          <a:blip r:embed="rId13"/>
          <a:srcRect l="0" r="0" t="0" b="0"/>
          <a:stretch/>
        </p:blipFill>
        <p:spPr>
          <a:xfrm>
            <a:off x="4715561" y="2078431"/>
            <a:ext cx="256946" cy="256946"/>
          </a:xfrm>
          <a:prstGeom prst="rect">
            <a:avLst/>
          </a:prstGeom>
        </p:spPr>
      </p:pic>
      <p:sp>
        <p:nvSpPr>
          <p:cNvPr id="49" name="Text 34"/>
          <p:cNvSpPr txBox="1"/>
          <p:nvPr/>
        </p:nvSpPr>
        <p:spPr>
          <a:xfrm>
            <a:off x="5065776" y="2023567"/>
            <a:ext cx="685800" cy="362102"/>
          </a:xfrm>
          <a:prstGeom prst="rect">
            <a:avLst/>
          </a:prstGeom>
          <a:noFill/>
          <a:ln/>
        </p:spPr>
        <p:txBody>
          <a:bodyPr wrap="square" lIns="0" tIns="0" rIns="0" bIns="0" rtlCol="0" anchor="ctr"/>
          <a:lstStyle/>
          <a:p>
            <a:pPr algn="l" indent="0" marL="0">
              <a:buNone/>
            </a:pPr>
            <a:r>
              <a:rPr lang="en-US" sz="1800" b="1" dirty="0">
                <a:solidFill>
                  <a:srgbClr val="60A5FA"/>
                </a:solidFill>
                <a:latin typeface="Noto Sans JP" pitchFamily="34" charset="0"/>
                <a:ea typeface="Noto Sans JP" pitchFamily="34" charset="-122"/>
                <a:cs typeface="Noto Sans JP" pitchFamily="34" charset="-120"/>
              </a:rPr>
              <a:t>Plus</a:t>
            </a:r>
            <a:endParaRPr lang="en-US" sz="1800" dirty="0"/>
          </a:p>
        </p:txBody>
      </p:sp>
      <p:sp>
        <p:nvSpPr>
          <p:cNvPr id="50" name="Shape 35"/>
          <p:cNvSpPr/>
          <p:nvPr/>
        </p:nvSpPr>
        <p:spPr>
          <a:xfrm>
            <a:off x="4715561" y="3217774"/>
            <a:ext cx="2762402" cy="9144"/>
          </a:xfrm>
          <a:prstGeom prst="rect">
            <a:avLst/>
          </a:prstGeom>
          <a:solidFill>
            <a:srgbClr val="FFFFFF">
              <a:alpha val="10000"/>
            </a:srgbClr>
          </a:solidFill>
          <a:ln/>
        </p:spPr>
      </p:sp>
      <p:pic>
        <p:nvPicPr>
          <p:cNvPr id="51" name="Image 13" descr="preencoded.png">    </p:cNvPr>
          <p:cNvPicPr>
            <a:picLocks noChangeAspect="1"/>
          </p:cNvPicPr>
          <p:nvPr/>
        </p:nvPicPr>
        <p:blipFill>
          <a:blip r:embed="rId14"/>
          <a:srcRect l="0" r="0" t="-43" b="-43"/>
          <a:stretch/>
        </p:blipFill>
        <p:spPr>
          <a:xfrm>
            <a:off x="4715561" y="3453689"/>
            <a:ext cx="133502" cy="152705"/>
          </a:xfrm>
          <a:prstGeom prst="rect">
            <a:avLst/>
          </a:prstGeom>
        </p:spPr>
      </p:pic>
      <p:pic>
        <p:nvPicPr>
          <p:cNvPr id="52" name="Image 14" descr="preencoded.png">    </p:cNvPr>
          <p:cNvPicPr>
            <a:picLocks noChangeAspect="1"/>
          </p:cNvPicPr>
          <p:nvPr/>
        </p:nvPicPr>
        <p:blipFill>
          <a:blip r:embed="rId15"/>
          <a:srcRect l="0" r="0" t="0" b="0"/>
          <a:stretch/>
        </p:blipFill>
        <p:spPr>
          <a:xfrm>
            <a:off x="4715561" y="3790188"/>
            <a:ext cx="152705" cy="152705"/>
          </a:xfrm>
          <a:prstGeom prst="rect">
            <a:avLst/>
          </a:prstGeom>
        </p:spPr>
      </p:pic>
      <p:pic>
        <p:nvPicPr>
          <p:cNvPr id="53" name="Image 15" descr="preencoded.png">    </p:cNvPr>
          <p:cNvPicPr>
            <a:picLocks noChangeAspect="1"/>
          </p:cNvPicPr>
          <p:nvPr/>
        </p:nvPicPr>
        <p:blipFill>
          <a:blip r:embed="rId16"/>
          <a:srcRect l="0" r="0" t="0" b="0"/>
          <a:stretch/>
        </p:blipFill>
        <p:spPr>
          <a:xfrm>
            <a:off x="4715561" y="4125773"/>
            <a:ext cx="152705" cy="152705"/>
          </a:xfrm>
          <a:prstGeom prst="rect">
            <a:avLst/>
          </a:prstGeom>
        </p:spPr>
      </p:pic>
      <p:pic>
        <p:nvPicPr>
          <p:cNvPr id="54" name="Image 16" descr="preencoded.png">    </p:cNvPr>
          <p:cNvPicPr>
            <a:picLocks noChangeAspect="1"/>
          </p:cNvPicPr>
          <p:nvPr/>
        </p:nvPicPr>
        <p:blipFill>
          <a:blip r:embed="rId17"/>
          <a:srcRect l="0" r="0" t="0" b="0"/>
          <a:stretch/>
        </p:blipFill>
        <p:spPr>
          <a:xfrm>
            <a:off x="4715561" y="4462272"/>
            <a:ext cx="152705" cy="152705"/>
          </a:xfrm>
          <a:prstGeom prst="rect">
            <a:avLst/>
          </a:prstGeom>
        </p:spPr>
      </p:pic>
      <p:pic>
        <p:nvPicPr>
          <p:cNvPr id="55" name="Image 17" descr="preencoded.png">    </p:cNvPr>
          <p:cNvPicPr>
            <a:picLocks noChangeAspect="1"/>
          </p:cNvPicPr>
          <p:nvPr/>
        </p:nvPicPr>
        <p:blipFill>
          <a:blip r:embed="rId18"/>
          <a:srcRect l="0" r="0" t="0" b="0"/>
          <a:stretch/>
        </p:blipFill>
        <p:spPr>
          <a:xfrm>
            <a:off x="4715561" y="4797857"/>
            <a:ext cx="152705" cy="152705"/>
          </a:xfrm>
          <a:prstGeom prst="rect">
            <a:avLst/>
          </a:prstGeom>
        </p:spPr>
      </p:pic>
      <p:sp>
        <p:nvSpPr>
          <p:cNvPr id="56" name="Shape 36"/>
          <p:cNvSpPr/>
          <p:nvPr/>
        </p:nvSpPr>
        <p:spPr>
          <a:xfrm>
            <a:off x="4715561" y="5203850"/>
            <a:ext cx="2762402" cy="647395"/>
          </a:xfrm>
          <a:prstGeom prst="roundRect">
            <a:avLst>
              <a:gd name="adj" fmla="val 20771"/>
            </a:avLst>
          </a:prstGeom>
          <a:solidFill>
            <a:srgbClr val="60A5FA">
              <a:alpha val="15000"/>
            </a:srgbClr>
          </a:solidFill>
          <a:ln/>
        </p:spPr>
      </p:sp>
      <p:sp>
        <p:nvSpPr>
          <p:cNvPr id="57" name="Text 37"/>
          <p:cNvSpPr txBox="1"/>
          <p:nvPr/>
        </p:nvSpPr>
        <p:spPr>
          <a:xfrm>
            <a:off x="4715561" y="2653589"/>
            <a:ext cx="314554" cy="352958"/>
          </a:xfrm>
          <a:prstGeom prst="rect">
            <a:avLst/>
          </a:prstGeom>
          <a:noFill/>
          <a:ln/>
        </p:spPr>
        <p:txBody>
          <a:bodyPr wrap="square" lIns="0" tIns="0" rIns="0" bIns="0" rtlCol="0" anchor="ctr"/>
          <a:lstStyle/>
          <a:p>
            <a:pPr algn="l" indent="0" marL="0">
              <a:buNone/>
            </a:pPr>
            <a:r>
              <a:rPr lang="en-US" sz="1800" dirty="0">
                <a:solidFill>
                  <a:srgbClr val="CBD5E1"/>
                </a:solidFill>
                <a:latin typeface="Noto Sans JP" pitchFamily="34" charset="0"/>
                <a:ea typeface="Noto Sans JP" pitchFamily="34" charset="-122"/>
                <a:cs typeface="Noto Sans JP" pitchFamily="34" charset="-120"/>
              </a:rPr>
              <a:t>$</a:t>
            </a:r>
            <a:endParaRPr lang="en-US" sz="1800" dirty="0"/>
          </a:p>
        </p:txBody>
      </p:sp>
      <p:sp>
        <p:nvSpPr>
          <p:cNvPr id="58" name="Text 38"/>
          <p:cNvSpPr txBox="1"/>
          <p:nvPr/>
        </p:nvSpPr>
        <p:spPr>
          <a:xfrm>
            <a:off x="4892954" y="2373782"/>
            <a:ext cx="1686154" cy="705002"/>
          </a:xfrm>
          <a:prstGeom prst="rect">
            <a:avLst/>
          </a:prstGeom>
          <a:noFill/>
          <a:ln/>
        </p:spPr>
        <p:txBody>
          <a:bodyPr wrap="square" lIns="0" tIns="0" rIns="0" bIns="0" rtlCol="0" anchor="ctr"/>
          <a:lstStyle/>
          <a:p>
            <a:pPr algn="l" indent="0" marL="0">
              <a:buNone/>
            </a:pPr>
            <a:r>
              <a:rPr lang="en-US" sz="3600" b="1" dirty="0">
                <a:solidFill>
                  <a:srgbClr val="60A5FA"/>
                </a:solidFill>
                <a:latin typeface="Noto Sans JP" pitchFamily="34" charset="0"/>
                <a:ea typeface="Noto Sans JP" pitchFamily="34" charset="-122"/>
                <a:cs typeface="Noto Sans JP" pitchFamily="34" charset="-120"/>
              </a:rPr>
              <a:t>24.99</a:t>
            </a:r>
            <a:endParaRPr lang="en-US" sz="3600" dirty="0"/>
          </a:p>
        </p:txBody>
      </p:sp>
      <p:sp>
        <p:nvSpPr>
          <p:cNvPr id="59" name="Text 39"/>
          <p:cNvSpPr txBox="1"/>
          <p:nvPr/>
        </p:nvSpPr>
        <p:spPr>
          <a:xfrm>
            <a:off x="6310274" y="2774290"/>
            <a:ext cx="300838" cy="200254"/>
          </a:xfrm>
          <a:prstGeom prst="rect">
            <a:avLst/>
          </a:prstGeom>
          <a:noFill/>
          <a:ln/>
        </p:spPr>
        <p:txBody>
          <a:bodyPr wrap="square" lIns="0" tIns="0" rIns="0" bIns="0" rtlCol="0" anchor="ctr"/>
          <a:lstStyle/>
          <a:p>
            <a:pPr algn="l" indent="0" marL="0">
              <a:buNone/>
            </a:pPr>
            <a:r>
              <a:rPr lang="en-US" sz="1000" dirty="0">
                <a:solidFill>
                  <a:srgbClr val="94A3B8"/>
                </a:solidFill>
                <a:latin typeface="Noto Sans JP" pitchFamily="34" charset="0"/>
                <a:ea typeface="Noto Sans JP" pitchFamily="34" charset="-122"/>
                <a:cs typeface="Noto Sans JP" pitchFamily="34" charset="-120"/>
              </a:rPr>
              <a:t>/月</a:t>
            </a:r>
            <a:endParaRPr lang="en-US" sz="1000" dirty="0"/>
          </a:p>
        </p:txBody>
      </p:sp>
      <p:sp>
        <p:nvSpPr>
          <p:cNvPr id="60" name="Text 40"/>
          <p:cNvSpPr txBox="1"/>
          <p:nvPr/>
        </p:nvSpPr>
        <p:spPr>
          <a:xfrm>
            <a:off x="4966106" y="3414370"/>
            <a:ext cx="2062886" cy="200254"/>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高度なモデルへの優先アクセス</a:t>
            </a:r>
            <a:endParaRPr lang="en-US" sz="1000" dirty="0"/>
          </a:p>
        </p:txBody>
      </p:sp>
      <p:sp>
        <p:nvSpPr>
          <p:cNvPr id="61" name="Text 41"/>
          <p:cNvSpPr txBox="1"/>
          <p:nvPr/>
        </p:nvSpPr>
        <p:spPr>
          <a:xfrm>
            <a:off x="4986223" y="3749954"/>
            <a:ext cx="1519733" cy="200254"/>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10,000 クレジット / 月</a:t>
            </a:r>
            <a:endParaRPr lang="en-US" sz="1000" dirty="0"/>
          </a:p>
        </p:txBody>
      </p:sp>
      <p:sp>
        <p:nvSpPr>
          <p:cNvPr id="62" name="Text 42"/>
          <p:cNvSpPr txBox="1"/>
          <p:nvPr/>
        </p:nvSpPr>
        <p:spPr>
          <a:xfrm>
            <a:off x="4986223" y="4085539"/>
            <a:ext cx="1176833" cy="200254"/>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50GB ストレージ</a:t>
            </a:r>
            <a:endParaRPr lang="en-US" sz="1000" dirty="0"/>
          </a:p>
        </p:txBody>
      </p:sp>
      <p:sp>
        <p:nvSpPr>
          <p:cNvPr id="63" name="Text 43"/>
          <p:cNvSpPr txBox="1"/>
          <p:nvPr/>
        </p:nvSpPr>
        <p:spPr>
          <a:xfrm>
            <a:off x="4986223" y="4422038"/>
            <a:ext cx="1643177" cy="200254"/>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優先カスタマーサポート</a:t>
            </a:r>
            <a:endParaRPr lang="en-US" sz="1000" dirty="0"/>
          </a:p>
        </p:txBody>
      </p:sp>
      <p:sp>
        <p:nvSpPr>
          <p:cNvPr id="64" name="Text 44"/>
          <p:cNvSpPr txBox="1"/>
          <p:nvPr/>
        </p:nvSpPr>
        <p:spPr>
          <a:xfrm>
            <a:off x="4986223" y="4757623"/>
            <a:ext cx="1776679" cy="200254"/>
          </a:xfrm>
          <a:prstGeom prst="rect">
            <a:avLst/>
          </a:prstGeom>
          <a:noFill/>
          <a:ln/>
        </p:spPr>
        <p:txBody>
          <a:bodyPr wrap="square" lIns="0" tIns="0" rIns="0" bIns="0" rtlCol="0" anchor="ctr"/>
          <a:lstStyle/>
          <a:p>
            <a:pPr algn="l" indent="0" marL="0">
              <a:buNone/>
            </a:pPr>
            <a:r>
              <a:rPr lang="en-US" sz="1000" dirty="0">
                <a:solidFill>
                  <a:srgbClr val="E2E8F0"/>
                </a:solidFill>
                <a:latin typeface="Noto Sans JP" pitchFamily="34" charset="0"/>
                <a:ea typeface="Noto Sans JP" pitchFamily="34" charset="-122"/>
                <a:cs typeface="Noto Sans JP" pitchFamily="34" charset="-120"/>
              </a:rPr>
              <a:t>全ツールへのフルアクセス</a:t>
            </a:r>
            <a:endParaRPr lang="en-US" sz="1000" dirty="0"/>
          </a:p>
        </p:txBody>
      </p:sp>
      <p:sp>
        <p:nvSpPr>
          <p:cNvPr id="65" name="Text 45"/>
          <p:cNvSpPr txBox="1"/>
          <p:nvPr/>
        </p:nvSpPr>
        <p:spPr>
          <a:xfrm>
            <a:off x="5502859" y="5323637"/>
            <a:ext cx="1270102" cy="162763"/>
          </a:xfrm>
          <a:prstGeom prst="rect">
            <a:avLst/>
          </a:prstGeom>
          <a:noFill/>
          <a:ln/>
        </p:spPr>
        <p:txBody>
          <a:bodyPr wrap="square" lIns="0" tIns="0" rIns="0" bIns="0" rtlCol="0" anchor="ctr"/>
          <a:lstStyle/>
          <a:p>
            <a:pPr algn="ctr" indent="0" marL="0">
              <a:buNone/>
            </a:pPr>
            <a:r>
              <a:rPr lang="en-US" sz="800" b="1" dirty="0">
                <a:solidFill>
                  <a:srgbClr val="60A5FA"/>
                </a:solidFill>
                <a:latin typeface="Noto Sans JP" pitchFamily="34" charset="0"/>
                <a:ea typeface="Noto Sans JP" pitchFamily="34" charset="-122"/>
                <a:cs typeface="Noto Sans JP" pitchFamily="34" charset="-120"/>
              </a:rPr>
              <a:t>RECOMMENDED FOR</a:t>
            </a:r>
            <a:endParaRPr lang="en-US" sz="800" dirty="0"/>
          </a:p>
        </p:txBody>
      </p:sp>
      <p:sp>
        <p:nvSpPr>
          <p:cNvPr id="66" name="Text 46"/>
          <p:cNvSpPr txBox="1"/>
          <p:nvPr/>
        </p:nvSpPr>
        <p:spPr>
          <a:xfrm>
            <a:off x="5065776" y="5528462"/>
            <a:ext cx="2159813" cy="191110"/>
          </a:xfrm>
          <a:prstGeom prst="rect">
            <a:avLst/>
          </a:prstGeom>
          <a:noFill/>
          <a:ln/>
        </p:spPr>
        <p:txBody>
          <a:bodyPr wrap="square" lIns="0" tIns="0" rIns="0" bIns="0" rtlCol="0" anchor="ctr"/>
          <a:lstStyle/>
          <a:p>
            <a:pPr algn="ctr" indent="0" marL="0">
              <a:buNone/>
            </a:pPr>
            <a:r>
              <a:rPr lang="en-US" sz="900" dirty="0">
                <a:solidFill>
                  <a:srgbClr val="CBD5E1"/>
                </a:solidFill>
                <a:latin typeface="Noto Sans JP" pitchFamily="34" charset="0"/>
                <a:ea typeface="Noto Sans JP" pitchFamily="34" charset="-122"/>
                <a:cs typeface="Noto Sans JP" pitchFamily="34" charset="-120"/>
              </a:rPr>
              <a:t>プロフェッショナル / 週数回の利用</a:t>
            </a:r>
            <a:endParaRPr lang="en-US" sz="900" dirty="0"/>
          </a:p>
        </p:txBody>
      </p:sp>
      <p:sp>
        <p:nvSpPr>
          <p:cNvPr id="67" name="Shape 47"/>
          <p:cNvSpPr/>
          <p:nvPr/>
        </p:nvSpPr>
        <p:spPr>
          <a:xfrm>
            <a:off x="5383073" y="1603858"/>
            <a:ext cx="1429207" cy="267005"/>
          </a:xfrm>
          <a:prstGeom prst="roundRect">
            <a:avLst>
              <a:gd name="adj" fmla="val 244618"/>
            </a:avLst>
          </a:prstGeom>
          <a:solidFill>
            <a:srgbClr val="60A5FA"/>
          </a:solidFill>
          <a:ln/>
          <a:effectLst>
            <a:outerShdw sx="100000" sy="100000" kx="0" ky="0" algn="bl" rotWithShape="0" blurRad="63500" dist="38100" dir="5400000">
              <a:srgbClr val="000000">
                <a:alpha val="20000"/>
              </a:srgbClr>
            </a:outerShdw>
          </a:effectLst>
        </p:spPr>
      </p:sp>
      <p:sp>
        <p:nvSpPr>
          <p:cNvPr id="68" name="Text 48"/>
          <p:cNvSpPr txBox="1"/>
          <p:nvPr/>
        </p:nvSpPr>
        <p:spPr>
          <a:xfrm>
            <a:off x="5543093" y="1644091"/>
            <a:ext cx="1200607" cy="171907"/>
          </a:xfrm>
          <a:prstGeom prst="rect">
            <a:avLst/>
          </a:prstGeom>
          <a:noFill/>
          <a:ln/>
        </p:spPr>
        <p:txBody>
          <a:bodyPr wrap="square" lIns="0" tIns="0" rIns="0" bIns="0" rtlCol="0" anchor="ctr"/>
          <a:lstStyle/>
          <a:p>
            <a:pPr algn="l" indent="0" marL="0">
              <a:buNone/>
            </a:pPr>
            <a:r>
              <a:rPr lang="en-US" sz="900" b="1" dirty="0">
                <a:solidFill>
                  <a:srgbClr val="0F172A"/>
                </a:solidFill>
                <a:latin typeface="Noto Sans JP" pitchFamily="34" charset="0"/>
                <a:ea typeface="Noto Sans JP" pitchFamily="34" charset="-122"/>
                <a:cs typeface="Noto Sans JP" pitchFamily="34" charset="-120"/>
              </a:rPr>
              <a:t>MOST POPULAR</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Visual Extract to PPTX Converter</cp:lastModifiedBy>
  <cp:revision>1</cp:revision>
  <dcterms:created xsi:type="dcterms:W3CDTF">2025-12-13T05:06:25Z</dcterms:created>
  <dcterms:modified xsi:type="dcterms:W3CDTF">2025-12-13T05:06:25Z</dcterms:modified>
</cp:coreProperties>
</file>